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Lst>
  <p:sldSz cy="5143500" cx="9144000"/>
  <p:notesSz cx="6858000" cy="9144000"/>
  <p:embeddedFontLst>
    <p:embeddedFont>
      <p:font typeface="Nunito"/>
      <p:regular r:id="rId70"/>
      <p:bold r:id="rId71"/>
      <p:italic r:id="rId72"/>
      <p:boldItalic r:id="rId73"/>
    </p:embeddedFont>
    <p:embeddedFont>
      <p:font typeface="Bebas Neue"/>
      <p:regular r:id="rId74"/>
    </p:embeddedFont>
    <p:embeddedFont>
      <p:font typeface="DM Sans"/>
      <p:regular r:id="rId75"/>
      <p:bold r:id="rId76"/>
      <p:italic r:id="rId77"/>
      <p:boldItalic r:id="rId78"/>
    </p:embeddedFont>
    <p:embeddedFont>
      <p:font typeface="Questrial"/>
      <p:regular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Nunito-boldItalic.fntdata"/><Relationship Id="rId72" Type="http://schemas.openxmlformats.org/officeDocument/2006/relationships/font" Target="fonts/Nunito-italic.fntdata"/><Relationship Id="rId31" Type="http://schemas.openxmlformats.org/officeDocument/2006/relationships/slide" Target="slides/slide27.xml"/><Relationship Id="rId75" Type="http://schemas.openxmlformats.org/officeDocument/2006/relationships/font" Target="fonts/DMSans-regular.fntdata"/><Relationship Id="rId30" Type="http://schemas.openxmlformats.org/officeDocument/2006/relationships/slide" Target="slides/slide26.xml"/><Relationship Id="rId74" Type="http://schemas.openxmlformats.org/officeDocument/2006/relationships/font" Target="fonts/BebasNeue-regular.fntdata"/><Relationship Id="rId33" Type="http://schemas.openxmlformats.org/officeDocument/2006/relationships/slide" Target="slides/slide29.xml"/><Relationship Id="rId77" Type="http://schemas.openxmlformats.org/officeDocument/2006/relationships/font" Target="fonts/DMSans-italic.fntdata"/><Relationship Id="rId32" Type="http://schemas.openxmlformats.org/officeDocument/2006/relationships/slide" Target="slides/slide28.xml"/><Relationship Id="rId76" Type="http://schemas.openxmlformats.org/officeDocument/2006/relationships/font" Target="fonts/DMSans-bold.fntdata"/><Relationship Id="rId35" Type="http://schemas.openxmlformats.org/officeDocument/2006/relationships/slide" Target="slides/slide31.xml"/><Relationship Id="rId79" Type="http://schemas.openxmlformats.org/officeDocument/2006/relationships/font" Target="fonts/Questrial-regular.fntdata"/><Relationship Id="rId34" Type="http://schemas.openxmlformats.org/officeDocument/2006/relationships/slide" Target="slides/slide30.xml"/><Relationship Id="rId78" Type="http://schemas.openxmlformats.org/officeDocument/2006/relationships/font" Target="fonts/DMSans-boldItalic.fntdata"/><Relationship Id="rId71" Type="http://schemas.openxmlformats.org/officeDocument/2006/relationships/font" Target="fonts/Nunito-bold.fntdata"/><Relationship Id="rId70" Type="http://schemas.openxmlformats.org/officeDocument/2006/relationships/font" Target="fonts/Nunito-regular.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b47a2b3d91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b47a2b3d91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ba6dfc817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ba6dfc817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b47a2b3d91_3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b47a2b3d91_3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bad58d31e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bad58d31e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b47a2b3d91_3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b47a2b3d91_3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bad58d31e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bad58d31e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b47a2b3d91_3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b47a2b3d91_3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cd6da8c12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cd6da8c12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c551db5e8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c551db5e8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b47a2b3d91_3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b47a2b3d91_3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c551db5e8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c551db5e8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b47a2b3d9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b47a2b3d9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cd6da8c12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cd6da8c12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c551db5e8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c551db5e8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c551db5e8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c551db5e8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c551db5e85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c551db5e85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b47a2b3d91_3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b47a2b3d91_3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bad58d31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bad58d31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bad58d31ef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bad58d31e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8f13cd71c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8f13cd71c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8f13cd71c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8f13cd71c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8f13cd71c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8f13cd71c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b47a2b3d91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b47a2b3d91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8f13cd71c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8f13cd71c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cd851bbe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cd851bbe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cd851bbe7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cd851bbe7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cd851bbe7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cd851bbe7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cd851bbe7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cd851bbe7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cd851bbe7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cd851bbe7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bad58d31e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bad58d31e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c551db5e85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c551db5e85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cd6da8c12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cd6da8c12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cd6da8c12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cd6da8c12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e1d838b627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e1d838b627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cd6da8c12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cd6da8c12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cd6da8c125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cd6da8c125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cd6da8c12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cd6da8c12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cd6da8c125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cd6da8c125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cd6da8c125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cd6da8c12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cd6da8c125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cd6da8c125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cd6da8c125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cd6da8c125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cd6da8c125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2cd6da8c125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cd6da8c125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cd6da8c125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cd6da8c125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cd6da8c125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b47a2b3d91_3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b47a2b3d91_3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b47a2b3d91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b47a2b3d91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ba6dfc8177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ba6dfc8177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ba6dfc8177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ba6dfc8177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cd6da8c125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2cd6da8c125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b47a2b3d91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2b47a2b3d91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ba6dfc8177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ba6dfc8177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b47a2b3d91_3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b47a2b3d91_3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bad58d31e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2bad58d31e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c49795ab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2c49795ab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c551db5e85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2c551db5e85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b47a2b3d91_3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b47a2b3d91_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cd6da8c125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2cd6da8c125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cd6da8c125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2cd6da8c125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b47a2b3d91_3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2b47a2b3d91_3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b47a2b3d91_3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2b47a2b3d91_3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ba6dfc8177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2ba6dfc8177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e1d838b627_4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e1d838b627_4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b47a2b3d91_3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b47a2b3d91_3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bad58d31e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bad58d31e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b47a2b3d91_3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b47a2b3d91_3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4040075" y="1807225"/>
            <a:ext cx="4084500" cy="19236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rgbClr val="191919"/>
              </a:buClr>
              <a:buSzPts val="5200"/>
              <a:buNone/>
              <a:defRPr b="1" sz="44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4040075" y="3900750"/>
            <a:ext cx="4553400" cy="5640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533800" y="1916675"/>
            <a:ext cx="4402500" cy="1139100"/>
          </a:xfrm>
          <a:prstGeom prst="rect">
            <a:avLst/>
          </a:prstGeom>
        </p:spPr>
        <p:txBody>
          <a:bodyPr anchorCtr="0" anchor="t" bIns="91425" lIns="91425" spcFirstLastPara="1" rIns="91425" wrap="square" tIns="91425">
            <a:noAutofit/>
          </a:bodyPr>
          <a:lstStyle>
            <a:lvl1pPr lvl="0" algn="r">
              <a:spcBef>
                <a:spcPts val="0"/>
              </a:spcBef>
              <a:spcAft>
                <a:spcPts val="0"/>
              </a:spcAft>
              <a:buSzPts val="9600"/>
              <a:buNone/>
              <a:defRPr sz="6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p:nvPr>
            <p:ph idx="1" type="subTitle"/>
          </p:nvPr>
        </p:nvSpPr>
        <p:spPr>
          <a:xfrm>
            <a:off x="3605133" y="3172601"/>
            <a:ext cx="4313400" cy="7134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7" name="Google Shape;47;p11"/>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8" name="Shape 4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2">
    <p:spTree>
      <p:nvGrpSpPr>
        <p:cNvPr id="49" name="Shape 49"/>
        <p:cNvGrpSpPr/>
        <p:nvPr/>
      </p:nvGrpSpPr>
      <p:grpSpPr>
        <a:xfrm>
          <a:off x="0" y="0"/>
          <a:ext cx="0" cy="0"/>
          <a:chOff x="0" y="0"/>
          <a:chExt cx="0" cy="0"/>
        </a:xfrm>
      </p:grpSpPr>
      <p:sp>
        <p:nvSpPr>
          <p:cNvPr id="50" name="Google Shape;50;p13"/>
          <p:cNvSpPr txBox="1"/>
          <p:nvPr>
            <p:ph type="title"/>
          </p:nvPr>
        </p:nvSpPr>
        <p:spPr>
          <a:xfrm>
            <a:off x="5571350" y="430343"/>
            <a:ext cx="3063900" cy="527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1" name="Google Shape;51;p13"/>
          <p:cNvSpPr txBox="1"/>
          <p:nvPr>
            <p:ph idx="1" type="subTitle"/>
          </p:nvPr>
        </p:nvSpPr>
        <p:spPr>
          <a:xfrm>
            <a:off x="5571350" y="880826"/>
            <a:ext cx="256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2" name="Google Shape;52;p13"/>
          <p:cNvSpPr txBox="1"/>
          <p:nvPr>
            <p:ph idx="2" type="title"/>
          </p:nvPr>
        </p:nvSpPr>
        <p:spPr>
          <a:xfrm>
            <a:off x="5571350" y="1505518"/>
            <a:ext cx="3086100" cy="527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3" name="Google Shape;53;p13"/>
          <p:cNvSpPr txBox="1"/>
          <p:nvPr>
            <p:ph idx="3" type="subTitle"/>
          </p:nvPr>
        </p:nvSpPr>
        <p:spPr>
          <a:xfrm>
            <a:off x="5571350" y="1969884"/>
            <a:ext cx="256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 name="Google Shape;54;p13"/>
          <p:cNvSpPr txBox="1"/>
          <p:nvPr>
            <p:ph idx="4" type="title"/>
          </p:nvPr>
        </p:nvSpPr>
        <p:spPr>
          <a:xfrm>
            <a:off x="5571350" y="2580693"/>
            <a:ext cx="3063900" cy="527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5" name="Google Shape;55;p13"/>
          <p:cNvSpPr txBox="1"/>
          <p:nvPr>
            <p:ph idx="5" type="subTitle"/>
          </p:nvPr>
        </p:nvSpPr>
        <p:spPr>
          <a:xfrm>
            <a:off x="5571350" y="3058941"/>
            <a:ext cx="256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6" name="Google Shape;56;p13"/>
          <p:cNvSpPr txBox="1"/>
          <p:nvPr>
            <p:ph idx="6" type="title"/>
          </p:nvPr>
        </p:nvSpPr>
        <p:spPr>
          <a:xfrm>
            <a:off x="5571350" y="3655868"/>
            <a:ext cx="3063900" cy="527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7" name="Google Shape;57;p13"/>
          <p:cNvSpPr txBox="1"/>
          <p:nvPr>
            <p:ph idx="7" type="subTitle"/>
          </p:nvPr>
        </p:nvSpPr>
        <p:spPr>
          <a:xfrm>
            <a:off x="5571350" y="4147999"/>
            <a:ext cx="256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 name="Google Shape;58;p13"/>
          <p:cNvSpPr txBox="1"/>
          <p:nvPr>
            <p:ph idx="8" type="title"/>
          </p:nvPr>
        </p:nvSpPr>
        <p:spPr>
          <a:xfrm>
            <a:off x="720000" y="365913"/>
            <a:ext cx="19812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9" name="Google Shape;59;p13"/>
          <p:cNvSpPr txBox="1"/>
          <p:nvPr>
            <p:ph hasCustomPrompt="1" idx="9" type="title"/>
          </p:nvPr>
        </p:nvSpPr>
        <p:spPr>
          <a:xfrm>
            <a:off x="4099525" y="373950"/>
            <a:ext cx="1326000" cy="1023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5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 name="Google Shape;60;p13"/>
          <p:cNvSpPr txBox="1"/>
          <p:nvPr>
            <p:ph hasCustomPrompt="1" idx="13" type="title"/>
          </p:nvPr>
        </p:nvSpPr>
        <p:spPr>
          <a:xfrm>
            <a:off x="4099525" y="2557800"/>
            <a:ext cx="1326000" cy="1023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5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p:nvPr>
            <p:ph hasCustomPrompt="1" idx="14" type="title"/>
          </p:nvPr>
        </p:nvSpPr>
        <p:spPr>
          <a:xfrm>
            <a:off x="4099525" y="1465875"/>
            <a:ext cx="1326000" cy="1023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5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 name="Google Shape;62;p13"/>
          <p:cNvSpPr txBox="1"/>
          <p:nvPr>
            <p:ph hasCustomPrompt="1" idx="15" type="title"/>
          </p:nvPr>
        </p:nvSpPr>
        <p:spPr>
          <a:xfrm>
            <a:off x="4099525" y="3649725"/>
            <a:ext cx="1326000" cy="1023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5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64" name="Shape 64"/>
        <p:cNvGrpSpPr/>
        <p:nvPr/>
      </p:nvGrpSpPr>
      <p:grpSpPr>
        <a:xfrm>
          <a:off x="0" y="0"/>
          <a:ext cx="0" cy="0"/>
          <a:chOff x="0" y="0"/>
          <a:chExt cx="0" cy="0"/>
        </a:xfrm>
      </p:grpSpPr>
      <p:sp>
        <p:nvSpPr>
          <p:cNvPr id="65" name="Google Shape;65;p14"/>
          <p:cNvSpPr txBox="1"/>
          <p:nvPr>
            <p:ph idx="1" type="subTitle"/>
          </p:nvPr>
        </p:nvSpPr>
        <p:spPr>
          <a:xfrm>
            <a:off x="4617850" y="1661475"/>
            <a:ext cx="3775800" cy="114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700"/>
              <a:buNone/>
              <a:defRPr sz="1800"/>
            </a:lvl1pPr>
            <a:lvl2pPr lvl="1" rtl="0" algn="ctr">
              <a:lnSpc>
                <a:spcPct val="100000"/>
              </a:lnSpc>
              <a:spcBef>
                <a:spcPts val="0"/>
              </a:spcBef>
              <a:spcAft>
                <a:spcPts val="0"/>
              </a:spcAft>
              <a:buSzPts val="1700"/>
              <a:buNone/>
              <a:defRPr sz="1700"/>
            </a:lvl2pPr>
            <a:lvl3pPr lvl="2" rtl="0" algn="ctr">
              <a:lnSpc>
                <a:spcPct val="100000"/>
              </a:lnSpc>
              <a:spcBef>
                <a:spcPts val="0"/>
              </a:spcBef>
              <a:spcAft>
                <a:spcPts val="0"/>
              </a:spcAft>
              <a:buSzPts val="1700"/>
              <a:buNone/>
              <a:defRPr sz="1700"/>
            </a:lvl3pPr>
            <a:lvl4pPr lvl="3" rtl="0" algn="ctr">
              <a:lnSpc>
                <a:spcPct val="100000"/>
              </a:lnSpc>
              <a:spcBef>
                <a:spcPts val="0"/>
              </a:spcBef>
              <a:spcAft>
                <a:spcPts val="0"/>
              </a:spcAft>
              <a:buSzPts val="1700"/>
              <a:buNone/>
              <a:defRPr sz="1700"/>
            </a:lvl4pPr>
            <a:lvl5pPr lvl="4" rtl="0" algn="ctr">
              <a:lnSpc>
                <a:spcPct val="100000"/>
              </a:lnSpc>
              <a:spcBef>
                <a:spcPts val="0"/>
              </a:spcBef>
              <a:spcAft>
                <a:spcPts val="0"/>
              </a:spcAft>
              <a:buSzPts val="1700"/>
              <a:buNone/>
              <a:defRPr sz="1700"/>
            </a:lvl5pPr>
            <a:lvl6pPr lvl="5" rtl="0" algn="ctr">
              <a:lnSpc>
                <a:spcPct val="100000"/>
              </a:lnSpc>
              <a:spcBef>
                <a:spcPts val="0"/>
              </a:spcBef>
              <a:spcAft>
                <a:spcPts val="0"/>
              </a:spcAft>
              <a:buSzPts val="1700"/>
              <a:buNone/>
              <a:defRPr sz="1700"/>
            </a:lvl6pPr>
            <a:lvl7pPr lvl="6" rtl="0" algn="ctr">
              <a:lnSpc>
                <a:spcPct val="100000"/>
              </a:lnSpc>
              <a:spcBef>
                <a:spcPts val="0"/>
              </a:spcBef>
              <a:spcAft>
                <a:spcPts val="0"/>
              </a:spcAft>
              <a:buSzPts val="1700"/>
              <a:buNone/>
              <a:defRPr sz="1700"/>
            </a:lvl7pPr>
            <a:lvl8pPr lvl="7" rtl="0" algn="ctr">
              <a:lnSpc>
                <a:spcPct val="100000"/>
              </a:lnSpc>
              <a:spcBef>
                <a:spcPts val="0"/>
              </a:spcBef>
              <a:spcAft>
                <a:spcPts val="0"/>
              </a:spcAft>
              <a:buSzPts val="1700"/>
              <a:buNone/>
              <a:defRPr sz="1700"/>
            </a:lvl8pPr>
            <a:lvl9pPr lvl="8" rtl="0" algn="ctr">
              <a:lnSpc>
                <a:spcPct val="100000"/>
              </a:lnSpc>
              <a:spcBef>
                <a:spcPts val="0"/>
              </a:spcBef>
              <a:spcAft>
                <a:spcPts val="0"/>
              </a:spcAft>
              <a:buSzPts val="1700"/>
              <a:buNone/>
              <a:defRPr sz="1700"/>
            </a:lvl9pPr>
          </a:lstStyle>
          <a:p/>
        </p:txBody>
      </p:sp>
      <p:sp>
        <p:nvSpPr>
          <p:cNvPr id="66" name="Google Shape;66;p14"/>
          <p:cNvSpPr txBox="1"/>
          <p:nvPr>
            <p:ph type="title"/>
          </p:nvPr>
        </p:nvSpPr>
        <p:spPr>
          <a:xfrm>
            <a:off x="4617850" y="2916800"/>
            <a:ext cx="37758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r">
              <a:spcBef>
                <a:spcPts val="0"/>
              </a:spcBef>
              <a:spcAft>
                <a:spcPts val="0"/>
              </a:spcAft>
              <a:buSzPts val="3000"/>
              <a:buNone/>
              <a:defRPr/>
            </a:lvl2pPr>
            <a:lvl3pPr lvl="2" rtl="0" algn="r">
              <a:spcBef>
                <a:spcPts val="0"/>
              </a:spcBef>
              <a:spcAft>
                <a:spcPts val="0"/>
              </a:spcAft>
              <a:buSzPts val="3000"/>
              <a:buNone/>
              <a:defRPr/>
            </a:lvl3pPr>
            <a:lvl4pPr lvl="3" rtl="0" algn="r">
              <a:spcBef>
                <a:spcPts val="0"/>
              </a:spcBef>
              <a:spcAft>
                <a:spcPts val="0"/>
              </a:spcAft>
              <a:buSzPts val="3000"/>
              <a:buNone/>
              <a:defRPr/>
            </a:lvl4pPr>
            <a:lvl5pPr lvl="4" rtl="0" algn="r">
              <a:spcBef>
                <a:spcPts val="0"/>
              </a:spcBef>
              <a:spcAft>
                <a:spcPts val="0"/>
              </a:spcAft>
              <a:buSzPts val="3000"/>
              <a:buNone/>
              <a:defRPr/>
            </a:lvl5pPr>
            <a:lvl6pPr lvl="5" rtl="0" algn="r">
              <a:spcBef>
                <a:spcPts val="0"/>
              </a:spcBef>
              <a:spcAft>
                <a:spcPts val="0"/>
              </a:spcAft>
              <a:buSzPts val="3000"/>
              <a:buNone/>
              <a:defRPr/>
            </a:lvl6pPr>
            <a:lvl7pPr lvl="6" rtl="0" algn="r">
              <a:spcBef>
                <a:spcPts val="0"/>
              </a:spcBef>
              <a:spcAft>
                <a:spcPts val="0"/>
              </a:spcAft>
              <a:buSzPts val="3000"/>
              <a:buNone/>
              <a:defRPr/>
            </a:lvl7pPr>
            <a:lvl8pPr lvl="7" rtl="0" algn="r">
              <a:spcBef>
                <a:spcPts val="0"/>
              </a:spcBef>
              <a:spcAft>
                <a:spcPts val="0"/>
              </a:spcAft>
              <a:buSzPts val="3000"/>
              <a:buNone/>
              <a:defRPr/>
            </a:lvl8pPr>
            <a:lvl9pPr lvl="8" rtl="0" algn="r">
              <a:spcBef>
                <a:spcPts val="0"/>
              </a:spcBef>
              <a:spcAft>
                <a:spcPts val="0"/>
              </a:spcAft>
              <a:buSzPts val="3000"/>
              <a:buNone/>
              <a:defRPr/>
            </a:lvl9pPr>
          </a:lstStyle>
          <a:p/>
        </p:txBody>
      </p:sp>
      <p:sp>
        <p:nvSpPr>
          <p:cNvPr id="67" name="Google Shape;67;p14"/>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1">
    <p:spTree>
      <p:nvGrpSpPr>
        <p:cNvPr id="68" name="Shape 68"/>
        <p:cNvGrpSpPr/>
        <p:nvPr/>
      </p:nvGrpSpPr>
      <p:grpSpPr>
        <a:xfrm>
          <a:off x="0" y="0"/>
          <a:ext cx="0" cy="0"/>
          <a:chOff x="0" y="0"/>
          <a:chExt cx="0" cy="0"/>
        </a:xfrm>
      </p:grpSpPr>
      <p:sp>
        <p:nvSpPr>
          <p:cNvPr id="69" name="Google Shape;69;p15"/>
          <p:cNvSpPr txBox="1"/>
          <p:nvPr>
            <p:ph idx="1" type="subTitle"/>
          </p:nvPr>
        </p:nvSpPr>
        <p:spPr>
          <a:xfrm>
            <a:off x="4920400" y="2626775"/>
            <a:ext cx="3346200" cy="106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70" name="Google Shape;70;p15"/>
          <p:cNvSpPr txBox="1"/>
          <p:nvPr>
            <p:ph type="title"/>
          </p:nvPr>
        </p:nvSpPr>
        <p:spPr>
          <a:xfrm>
            <a:off x="4920400" y="1545450"/>
            <a:ext cx="2881800" cy="6960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sz="4300"/>
            </a:lvl1pPr>
            <a:lvl2pPr lvl="1" rtl="0" algn="r">
              <a:spcBef>
                <a:spcPts val="0"/>
              </a:spcBef>
              <a:spcAft>
                <a:spcPts val="0"/>
              </a:spcAft>
              <a:buSzPts val="3000"/>
              <a:buNone/>
              <a:defRPr/>
            </a:lvl2pPr>
            <a:lvl3pPr lvl="2" rtl="0" algn="r">
              <a:spcBef>
                <a:spcPts val="0"/>
              </a:spcBef>
              <a:spcAft>
                <a:spcPts val="0"/>
              </a:spcAft>
              <a:buSzPts val="3000"/>
              <a:buNone/>
              <a:defRPr/>
            </a:lvl3pPr>
            <a:lvl4pPr lvl="3" rtl="0" algn="r">
              <a:spcBef>
                <a:spcPts val="0"/>
              </a:spcBef>
              <a:spcAft>
                <a:spcPts val="0"/>
              </a:spcAft>
              <a:buSzPts val="3000"/>
              <a:buNone/>
              <a:defRPr/>
            </a:lvl4pPr>
            <a:lvl5pPr lvl="4" rtl="0" algn="r">
              <a:spcBef>
                <a:spcPts val="0"/>
              </a:spcBef>
              <a:spcAft>
                <a:spcPts val="0"/>
              </a:spcAft>
              <a:buSzPts val="3000"/>
              <a:buNone/>
              <a:defRPr/>
            </a:lvl5pPr>
            <a:lvl6pPr lvl="5" rtl="0" algn="r">
              <a:spcBef>
                <a:spcPts val="0"/>
              </a:spcBef>
              <a:spcAft>
                <a:spcPts val="0"/>
              </a:spcAft>
              <a:buSzPts val="3000"/>
              <a:buNone/>
              <a:defRPr/>
            </a:lvl6pPr>
            <a:lvl7pPr lvl="6" rtl="0" algn="r">
              <a:spcBef>
                <a:spcPts val="0"/>
              </a:spcBef>
              <a:spcAft>
                <a:spcPts val="0"/>
              </a:spcAft>
              <a:buSzPts val="3000"/>
              <a:buNone/>
              <a:defRPr/>
            </a:lvl7pPr>
            <a:lvl8pPr lvl="7" rtl="0" algn="r">
              <a:spcBef>
                <a:spcPts val="0"/>
              </a:spcBef>
              <a:spcAft>
                <a:spcPts val="0"/>
              </a:spcAft>
              <a:buSzPts val="3000"/>
              <a:buNone/>
              <a:defRPr/>
            </a:lvl8pPr>
            <a:lvl9pPr lvl="8" rtl="0" algn="r">
              <a:spcBef>
                <a:spcPts val="0"/>
              </a:spcBef>
              <a:spcAft>
                <a:spcPts val="0"/>
              </a:spcAft>
              <a:buSzPts val="3000"/>
              <a:buNone/>
              <a:defRPr/>
            </a:lvl9pPr>
          </a:lstStyle>
          <a:p/>
        </p:txBody>
      </p:sp>
      <p:sp>
        <p:nvSpPr>
          <p:cNvPr id="71" name="Google Shape;71;p15"/>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BODY_1">
    <p:spTree>
      <p:nvGrpSpPr>
        <p:cNvPr id="72" name="Shape 72"/>
        <p:cNvGrpSpPr/>
        <p:nvPr/>
      </p:nvGrpSpPr>
      <p:grpSpPr>
        <a:xfrm>
          <a:off x="0" y="0"/>
          <a:ext cx="0" cy="0"/>
          <a:chOff x="0" y="0"/>
          <a:chExt cx="0" cy="0"/>
        </a:xfrm>
      </p:grpSpPr>
      <p:sp>
        <p:nvSpPr>
          <p:cNvPr id="73" name="Google Shape;73;p16"/>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4" name="Google Shape;74;p16"/>
          <p:cNvSpPr txBox="1"/>
          <p:nvPr>
            <p:ph idx="1" type="body"/>
          </p:nvPr>
        </p:nvSpPr>
        <p:spPr>
          <a:xfrm>
            <a:off x="720000" y="1381075"/>
            <a:ext cx="7343700" cy="3118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Darker Grotesque SemiBold"/>
              <a:buChar char="●"/>
              <a:defRPr>
                <a:solidFill>
                  <a:srgbClr val="434343"/>
                </a:solidFill>
              </a:defRPr>
            </a:lvl1pPr>
            <a:lvl2pPr indent="-317500" lvl="1" marL="914400" rtl="0">
              <a:lnSpc>
                <a:spcPct val="115000"/>
              </a:lnSpc>
              <a:spcBef>
                <a:spcPts val="0"/>
              </a:spcBef>
              <a:spcAft>
                <a:spcPts val="0"/>
              </a:spcAft>
              <a:buClr>
                <a:srgbClr val="15325B"/>
              </a:buClr>
              <a:buSzPts val="1400"/>
              <a:buFont typeface="Darker Grotesque SemiBold"/>
              <a:buChar char="○"/>
              <a:defRPr>
                <a:solidFill>
                  <a:srgbClr val="434343"/>
                </a:solidFill>
              </a:defRPr>
            </a:lvl2pPr>
            <a:lvl3pPr indent="-317500" lvl="2" marL="1371600" rtl="0">
              <a:lnSpc>
                <a:spcPct val="115000"/>
              </a:lnSpc>
              <a:spcBef>
                <a:spcPts val="0"/>
              </a:spcBef>
              <a:spcAft>
                <a:spcPts val="0"/>
              </a:spcAft>
              <a:buClr>
                <a:srgbClr val="15325B"/>
              </a:buClr>
              <a:buSzPts val="1400"/>
              <a:buFont typeface="Darker Grotesque SemiBold"/>
              <a:buChar char="■"/>
              <a:defRPr>
                <a:solidFill>
                  <a:srgbClr val="434343"/>
                </a:solidFill>
              </a:defRPr>
            </a:lvl3pPr>
            <a:lvl4pPr indent="-317500" lvl="3" marL="1828800" rtl="0">
              <a:lnSpc>
                <a:spcPct val="115000"/>
              </a:lnSpc>
              <a:spcBef>
                <a:spcPts val="0"/>
              </a:spcBef>
              <a:spcAft>
                <a:spcPts val="0"/>
              </a:spcAft>
              <a:buClr>
                <a:srgbClr val="15325B"/>
              </a:buClr>
              <a:buSzPts val="1400"/>
              <a:buFont typeface="Darker Grotesque SemiBold"/>
              <a:buChar char="●"/>
              <a:defRPr>
                <a:solidFill>
                  <a:srgbClr val="434343"/>
                </a:solidFill>
              </a:defRPr>
            </a:lvl4pPr>
            <a:lvl5pPr indent="-317500" lvl="4" marL="2286000" rtl="0">
              <a:lnSpc>
                <a:spcPct val="115000"/>
              </a:lnSpc>
              <a:spcBef>
                <a:spcPts val="0"/>
              </a:spcBef>
              <a:spcAft>
                <a:spcPts val="0"/>
              </a:spcAft>
              <a:buClr>
                <a:srgbClr val="15325B"/>
              </a:buClr>
              <a:buSzPts val="1400"/>
              <a:buFont typeface="Darker Grotesque SemiBold"/>
              <a:buChar char="○"/>
              <a:defRPr>
                <a:solidFill>
                  <a:srgbClr val="434343"/>
                </a:solidFill>
              </a:defRPr>
            </a:lvl5pPr>
            <a:lvl6pPr indent="-317500" lvl="5" marL="2743200" rtl="0">
              <a:lnSpc>
                <a:spcPct val="115000"/>
              </a:lnSpc>
              <a:spcBef>
                <a:spcPts val="0"/>
              </a:spcBef>
              <a:spcAft>
                <a:spcPts val="0"/>
              </a:spcAft>
              <a:buClr>
                <a:srgbClr val="15325B"/>
              </a:buClr>
              <a:buSzPts val="1400"/>
              <a:buFont typeface="Darker Grotesque SemiBold"/>
              <a:buChar char="■"/>
              <a:defRPr>
                <a:solidFill>
                  <a:srgbClr val="434343"/>
                </a:solidFill>
              </a:defRPr>
            </a:lvl6pPr>
            <a:lvl7pPr indent="-317500" lvl="6" marL="3200400" rtl="0">
              <a:lnSpc>
                <a:spcPct val="115000"/>
              </a:lnSpc>
              <a:spcBef>
                <a:spcPts val="0"/>
              </a:spcBef>
              <a:spcAft>
                <a:spcPts val="0"/>
              </a:spcAft>
              <a:buClr>
                <a:srgbClr val="15325B"/>
              </a:buClr>
              <a:buSzPts val="1400"/>
              <a:buFont typeface="Darker Grotesque SemiBold"/>
              <a:buChar char="●"/>
              <a:defRPr>
                <a:solidFill>
                  <a:srgbClr val="434343"/>
                </a:solidFill>
              </a:defRPr>
            </a:lvl7pPr>
            <a:lvl8pPr indent="-317500" lvl="7" marL="3657600" rtl="0">
              <a:lnSpc>
                <a:spcPct val="115000"/>
              </a:lnSpc>
              <a:spcBef>
                <a:spcPts val="0"/>
              </a:spcBef>
              <a:spcAft>
                <a:spcPts val="0"/>
              </a:spcAft>
              <a:buClr>
                <a:srgbClr val="15325B"/>
              </a:buClr>
              <a:buSzPts val="1400"/>
              <a:buFont typeface="Darker Grotesque SemiBold"/>
              <a:buChar char="○"/>
              <a:defRPr>
                <a:solidFill>
                  <a:srgbClr val="434343"/>
                </a:solidFill>
              </a:defRPr>
            </a:lvl8pPr>
            <a:lvl9pPr indent="-317500" lvl="8" marL="4114800" rtl="0">
              <a:lnSpc>
                <a:spcPct val="115000"/>
              </a:lnSpc>
              <a:spcBef>
                <a:spcPts val="0"/>
              </a:spcBef>
              <a:spcAft>
                <a:spcPts val="0"/>
              </a:spcAft>
              <a:buClr>
                <a:srgbClr val="15325B"/>
              </a:buClr>
              <a:buSzPts val="1400"/>
              <a:buFont typeface="Darker Grotesque SemiBold"/>
              <a:buChar char="■"/>
              <a:defRPr>
                <a:solidFill>
                  <a:srgbClr val="434343"/>
                </a:solidFill>
              </a:defRPr>
            </a:lvl9pPr>
          </a:lstStyle>
          <a:p/>
        </p:txBody>
      </p:sp>
      <p:sp>
        <p:nvSpPr>
          <p:cNvPr id="75" name="Google Shape;75;p16"/>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76" name="Shape 76"/>
        <p:cNvGrpSpPr/>
        <p:nvPr/>
      </p:nvGrpSpPr>
      <p:grpSpPr>
        <a:xfrm>
          <a:off x="0" y="0"/>
          <a:ext cx="0" cy="0"/>
          <a:chOff x="0" y="0"/>
          <a:chExt cx="0" cy="0"/>
        </a:xfrm>
      </p:grpSpPr>
      <p:sp>
        <p:nvSpPr>
          <p:cNvPr id="77" name="Google Shape;77;p17"/>
          <p:cNvSpPr txBox="1"/>
          <p:nvPr>
            <p:ph type="title"/>
          </p:nvPr>
        </p:nvSpPr>
        <p:spPr>
          <a:xfrm>
            <a:off x="1442987" y="3390950"/>
            <a:ext cx="2443500" cy="527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8" name="Google Shape;78;p17"/>
          <p:cNvSpPr txBox="1"/>
          <p:nvPr>
            <p:ph idx="1" type="subTitle"/>
          </p:nvPr>
        </p:nvSpPr>
        <p:spPr>
          <a:xfrm>
            <a:off x="1442987" y="3804248"/>
            <a:ext cx="2443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9" name="Google Shape;79;p17"/>
          <p:cNvSpPr txBox="1"/>
          <p:nvPr>
            <p:ph idx="2" type="title"/>
          </p:nvPr>
        </p:nvSpPr>
        <p:spPr>
          <a:xfrm>
            <a:off x="5257513" y="3390950"/>
            <a:ext cx="2443500" cy="527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0" name="Google Shape;80;p17"/>
          <p:cNvSpPr txBox="1"/>
          <p:nvPr>
            <p:ph idx="3" type="subTitle"/>
          </p:nvPr>
        </p:nvSpPr>
        <p:spPr>
          <a:xfrm>
            <a:off x="5257513" y="3804248"/>
            <a:ext cx="2443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 name="Google Shape;81;p17"/>
          <p:cNvSpPr txBox="1"/>
          <p:nvPr>
            <p:ph idx="4"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2" name="Google Shape;82;p17"/>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83" name="Shape 83"/>
        <p:cNvGrpSpPr/>
        <p:nvPr/>
      </p:nvGrpSpPr>
      <p:grpSpPr>
        <a:xfrm>
          <a:off x="0" y="0"/>
          <a:ext cx="0" cy="0"/>
          <a:chOff x="0" y="0"/>
          <a:chExt cx="0" cy="0"/>
        </a:xfrm>
      </p:grpSpPr>
      <p:sp>
        <p:nvSpPr>
          <p:cNvPr id="84" name="Google Shape;84;p18"/>
          <p:cNvSpPr txBox="1"/>
          <p:nvPr>
            <p:ph type="title"/>
          </p:nvPr>
        </p:nvSpPr>
        <p:spPr>
          <a:xfrm>
            <a:off x="710750" y="3380025"/>
            <a:ext cx="18051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5" name="Google Shape;85;p18"/>
          <p:cNvSpPr txBox="1"/>
          <p:nvPr>
            <p:ph idx="1" type="subTitle"/>
          </p:nvPr>
        </p:nvSpPr>
        <p:spPr>
          <a:xfrm>
            <a:off x="710750" y="3785547"/>
            <a:ext cx="3465900" cy="77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6" name="Google Shape;86;p18"/>
          <p:cNvSpPr txBox="1"/>
          <p:nvPr>
            <p:ph idx="2" type="title"/>
          </p:nvPr>
        </p:nvSpPr>
        <p:spPr>
          <a:xfrm>
            <a:off x="710750" y="1223125"/>
            <a:ext cx="18051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7" name="Google Shape;87;p18"/>
          <p:cNvSpPr txBox="1"/>
          <p:nvPr>
            <p:ph idx="3" type="subTitle"/>
          </p:nvPr>
        </p:nvSpPr>
        <p:spPr>
          <a:xfrm>
            <a:off x="710750" y="1627900"/>
            <a:ext cx="3465900" cy="77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8" name="Google Shape;88;p18"/>
          <p:cNvSpPr txBox="1"/>
          <p:nvPr>
            <p:ph idx="4" type="title"/>
          </p:nvPr>
        </p:nvSpPr>
        <p:spPr>
          <a:xfrm>
            <a:off x="710750" y="2301213"/>
            <a:ext cx="18051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9" name="Google Shape;89;p18"/>
          <p:cNvSpPr txBox="1"/>
          <p:nvPr>
            <p:ph idx="5" type="subTitle"/>
          </p:nvPr>
        </p:nvSpPr>
        <p:spPr>
          <a:xfrm>
            <a:off x="710750" y="2706729"/>
            <a:ext cx="3465900" cy="77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0" name="Google Shape;90;p18"/>
          <p:cNvSpPr txBox="1"/>
          <p:nvPr>
            <p:ph idx="6" type="title"/>
          </p:nvPr>
        </p:nvSpPr>
        <p:spPr>
          <a:xfrm>
            <a:off x="710750" y="387250"/>
            <a:ext cx="4724700" cy="7764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b="1"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1" name="Google Shape;91;p18"/>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92" name="Shape 92"/>
        <p:cNvGrpSpPr/>
        <p:nvPr/>
      </p:nvGrpSpPr>
      <p:grpSpPr>
        <a:xfrm>
          <a:off x="0" y="0"/>
          <a:ext cx="0" cy="0"/>
          <a:chOff x="0" y="0"/>
          <a:chExt cx="0" cy="0"/>
        </a:xfrm>
      </p:grpSpPr>
      <p:sp>
        <p:nvSpPr>
          <p:cNvPr id="93" name="Google Shape;93;p19"/>
          <p:cNvSpPr txBox="1"/>
          <p:nvPr>
            <p:ph type="title"/>
          </p:nvPr>
        </p:nvSpPr>
        <p:spPr>
          <a:xfrm>
            <a:off x="772650" y="1565975"/>
            <a:ext cx="2443500" cy="527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4" name="Google Shape;94;p19"/>
          <p:cNvSpPr txBox="1"/>
          <p:nvPr>
            <p:ph idx="1" type="subTitle"/>
          </p:nvPr>
        </p:nvSpPr>
        <p:spPr>
          <a:xfrm>
            <a:off x="772650" y="1979273"/>
            <a:ext cx="2443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5" name="Google Shape;95;p19"/>
          <p:cNvSpPr txBox="1"/>
          <p:nvPr>
            <p:ph idx="2" type="title"/>
          </p:nvPr>
        </p:nvSpPr>
        <p:spPr>
          <a:xfrm>
            <a:off x="3291776" y="1565975"/>
            <a:ext cx="2443500" cy="527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6" name="Google Shape;96;p19"/>
          <p:cNvSpPr txBox="1"/>
          <p:nvPr>
            <p:ph idx="3" type="subTitle"/>
          </p:nvPr>
        </p:nvSpPr>
        <p:spPr>
          <a:xfrm>
            <a:off x="3291777" y="1979273"/>
            <a:ext cx="2443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7" name="Google Shape;97;p19"/>
          <p:cNvSpPr txBox="1"/>
          <p:nvPr>
            <p:ph idx="4" type="title"/>
          </p:nvPr>
        </p:nvSpPr>
        <p:spPr>
          <a:xfrm>
            <a:off x="772650" y="3083619"/>
            <a:ext cx="2443500" cy="527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8" name="Google Shape;98;p19"/>
          <p:cNvSpPr txBox="1"/>
          <p:nvPr>
            <p:ph idx="5" type="subTitle"/>
          </p:nvPr>
        </p:nvSpPr>
        <p:spPr>
          <a:xfrm>
            <a:off x="772650" y="3496926"/>
            <a:ext cx="2443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9" name="Google Shape;99;p19"/>
          <p:cNvSpPr txBox="1"/>
          <p:nvPr>
            <p:ph idx="6" type="title"/>
          </p:nvPr>
        </p:nvSpPr>
        <p:spPr>
          <a:xfrm>
            <a:off x="3300396" y="3083619"/>
            <a:ext cx="2426400" cy="527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0" name="Google Shape;100;p19"/>
          <p:cNvSpPr txBox="1"/>
          <p:nvPr>
            <p:ph idx="7" type="subTitle"/>
          </p:nvPr>
        </p:nvSpPr>
        <p:spPr>
          <a:xfrm>
            <a:off x="3291777" y="3496926"/>
            <a:ext cx="2443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1" name="Google Shape;101;p19"/>
          <p:cNvSpPr txBox="1"/>
          <p:nvPr>
            <p:ph idx="8"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2" name="Google Shape;102;p19"/>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03" name="Shape 103"/>
        <p:cNvGrpSpPr/>
        <p:nvPr/>
      </p:nvGrpSpPr>
      <p:grpSpPr>
        <a:xfrm>
          <a:off x="0" y="0"/>
          <a:ext cx="0" cy="0"/>
          <a:chOff x="0" y="0"/>
          <a:chExt cx="0" cy="0"/>
        </a:xfrm>
      </p:grpSpPr>
      <p:sp>
        <p:nvSpPr>
          <p:cNvPr id="104" name="Google Shape;104;p20"/>
          <p:cNvSpPr txBox="1"/>
          <p:nvPr>
            <p:ph type="title"/>
          </p:nvPr>
        </p:nvSpPr>
        <p:spPr>
          <a:xfrm>
            <a:off x="6651929" y="596775"/>
            <a:ext cx="18123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5" name="Google Shape;105;p20"/>
          <p:cNvSpPr txBox="1"/>
          <p:nvPr>
            <p:ph idx="1" type="subTitle"/>
          </p:nvPr>
        </p:nvSpPr>
        <p:spPr>
          <a:xfrm>
            <a:off x="6651929" y="1023959"/>
            <a:ext cx="18123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 name="Google Shape;106;p20"/>
          <p:cNvSpPr txBox="1"/>
          <p:nvPr>
            <p:ph idx="2" type="title"/>
          </p:nvPr>
        </p:nvSpPr>
        <p:spPr>
          <a:xfrm>
            <a:off x="3876449" y="2061850"/>
            <a:ext cx="18123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7" name="Google Shape;107;p20"/>
          <p:cNvSpPr txBox="1"/>
          <p:nvPr>
            <p:ph idx="3" type="subTitle"/>
          </p:nvPr>
        </p:nvSpPr>
        <p:spPr>
          <a:xfrm>
            <a:off x="3876450" y="2489034"/>
            <a:ext cx="18123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8" name="Google Shape;108;p20"/>
          <p:cNvSpPr txBox="1"/>
          <p:nvPr>
            <p:ph idx="4" type="title"/>
          </p:nvPr>
        </p:nvSpPr>
        <p:spPr>
          <a:xfrm>
            <a:off x="3876453" y="596775"/>
            <a:ext cx="18123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9" name="Google Shape;109;p20"/>
          <p:cNvSpPr txBox="1"/>
          <p:nvPr>
            <p:ph idx="5" type="subTitle"/>
          </p:nvPr>
        </p:nvSpPr>
        <p:spPr>
          <a:xfrm>
            <a:off x="3876455" y="1023959"/>
            <a:ext cx="18123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0" name="Google Shape;110;p20"/>
          <p:cNvSpPr txBox="1"/>
          <p:nvPr>
            <p:ph idx="6" type="title"/>
          </p:nvPr>
        </p:nvSpPr>
        <p:spPr>
          <a:xfrm>
            <a:off x="3876449" y="3526925"/>
            <a:ext cx="18123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1" name="Google Shape;111;p20"/>
          <p:cNvSpPr txBox="1"/>
          <p:nvPr>
            <p:ph idx="7" type="subTitle"/>
          </p:nvPr>
        </p:nvSpPr>
        <p:spPr>
          <a:xfrm>
            <a:off x="3876450" y="3947167"/>
            <a:ext cx="18123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2" name="Google Shape;112;p20"/>
          <p:cNvSpPr txBox="1"/>
          <p:nvPr>
            <p:ph idx="8" type="title"/>
          </p:nvPr>
        </p:nvSpPr>
        <p:spPr>
          <a:xfrm>
            <a:off x="6651925" y="2061850"/>
            <a:ext cx="18123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3" name="Google Shape;113;p20"/>
          <p:cNvSpPr txBox="1"/>
          <p:nvPr>
            <p:ph idx="9" type="subTitle"/>
          </p:nvPr>
        </p:nvSpPr>
        <p:spPr>
          <a:xfrm>
            <a:off x="6651925" y="2489034"/>
            <a:ext cx="18123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4" name="Google Shape;114;p20"/>
          <p:cNvSpPr txBox="1"/>
          <p:nvPr>
            <p:ph idx="13" type="title"/>
          </p:nvPr>
        </p:nvSpPr>
        <p:spPr>
          <a:xfrm>
            <a:off x="6651925" y="3526925"/>
            <a:ext cx="18123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5" name="Google Shape;115;p20"/>
          <p:cNvSpPr txBox="1"/>
          <p:nvPr>
            <p:ph idx="14" type="subTitle"/>
          </p:nvPr>
        </p:nvSpPr>
        <p:spPr>
          <a:xfrm>
            <a:off x="6651925" y="3947167"/>
            <a:ext cx="18123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 name="Google Shape;116;p20"/>
          <p:cNvSpPr txBox="1"/>
          <p:nvPr>
            <p:ph idx="15" type="title"/>
          </p:nvPr>
        </p:nvSpPr>
        <p:spPr>
          <a:xfrm>
            <a:off x="796200" y="2024325"/>
            <a:ext cx="2117100" cy="9564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7" name="Google Shape;117;p20"/>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4117025" y="2560625"/>
            <a:ext cx="4017600" cy="841800"/>
          </a:xfrm>
          <a:prstGeom prst="rect">
            <a:avLst/>
          </a:prstGeom>
          <a:ln>
            <a:noFill/>
          </a:ln>
        </p:spPr>
        <p:txBody>
          <a:bodyPr anchorCtr="0" anchor="t" bIns="91425" lIns="91425" spcFirstLastPara="1" rIns="91425" wrap="square" tIns="91425">
            <a:noAutofit/>
          </a:bodyPr>
          <a:lstStyle>
            <a:lvl1pPr lvl="0" algn="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hasCustomPrompt="1" idx="2" type="title"/>
          </p:nvPr>
        </p:nvSpPr>
        <p:spPr>
          <a:xfrm>
            <a:off x="5999150" y="1075000"/>
            <a:ext cx="2135400" cy="1491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b="1" sz="109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 name="Google Shape;15;p3"/>
          <p:cNvSpPr txBox="1"/>
          <p:nvPr>
            <p:ph idx="1" type="subTitle"/>
          </p:nvPr>
        </p:nvSpPr>
        <p:spPr>
          <a:xfrm>
            <a:off x="4439500" y="3556833"/>
            <a:ext cx="3695400" cy="696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 name="Google Shape;16;p3"/>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18" name="Shape 118"/>
        <p:cNvGrpSpPr/>
        <p:nvPr/>
      </p:nvGrpSpPr>
      <p:grpSpPr>
        <a:xfrm>
          <a:off x="0" y="0"/>
          <a:ext cx="0" cy="0"/>
          <a:chOff x="0" y="0"/>
          <a:chExt cx="0" cy="0"/>
        </a:xfrm>
      </p:grpSpPr>
      <p:sp>
        <p:nvSpPr>
          <p:cNvPr id="119" name="Google Shape;119;p21"/>
          <p:cNvSpPr txBox="1"/>
          <p:nvPr>
            <p:ph hasCustomPrompt="1" type="title"/>
          </p:nvPr>
        </p:nvSpPr>
        <p:spPr>
          <a:xfrm>
            <a:off x="1055400" y="983350"/>
            <a:ext cx="3859500" cy="828300"/>
          </a:xfrm>
          <a:prstGeom prst="rect">
            <a:avLst/>
          </a:prstGeom>
        </p:spPr>
        <p:txBody>
          <a:bodyPr anchorCtr="0" anchor="t" bIns="91425" lIns="91425" spcFirstLastPara="1" rIns="91425" wrap="square" tIns="91425">
            <a:noAutofit/>
          </a:bodyPr>
          <a:lstStyle>
            <a:lvl1pPr lvl="0" rtl="0">
              <a:spcBef>
                <a:spcPts val="0"/>
              </a:spcBef>
              <a:spcAft>
                <a:spcPts val="0"/>
              </a:spcAft>
              <a:buSzPts val="6200"/>
              <a:buNone/>
              <a:defRPr b="1"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20" name="Google Shape;120;p21"/>
          <p:cNvSpPr txBox="1"/>
          <p:nvPr>
            <p:ph idx="1" type="subTitle"/>
          </p:nvPr>
        </p:nvSpPr>
        <p:spPr>
          <a:xfrm>
            <a:off x="1055400" y="1811650"/>
            <a:ext cx="4327200" cy="5406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1" name="Google Shape;121;p21"/>
          <p:cNvSpPr txBox="1"/>
          <p:nvPr>
            <p:ph hasCustomPrompt="1" idx="2" type="title"/>
          </p:nvPr>
        </p:nvSpPr>
        <p:spPr>
          <a:xfrm>
            <a:off x="1055400" y="2605127"/>
            <a:ext cx="3859500" cy="828300"/>
          </a:xfrm>
          <a:prstGeom prst="rect">
            <a:avLst/>
          </a:prstGeom>
        </p:spPr>
        <p:txBody>
          <a:bodyPr anchorCtr="0" anchor="t" bIns="91425" lIns="91425" spcFirstLastPara="1" rIns="91425" wrap="square" tIns="91425">
            <a:noAutofit/>
          </a:bodyPr>
          <a:lstStyle>
            <a:lvl1pPr lvl="0" rtl="0">
              <a:spcBef>
                <a:spcPts val="0"/>
              </a:spcBef>
              <a:spcAft>
                <a:spcPts val="0"/>
              </a:spcAft>
              <a:buSzPts val="6200"/>
              <a:buNone/>
              <a:defRPr b="1"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22" name="Google Shape;122;p21"/>
          <p:cNvSpPr txBox="1"/>
          <p:nvPr>
            <p:ph idx="3" type="subTitle"/>
          </p:nvPr>
        </p:nvSpPr>
        <p:spPr>
          <a:xfrm>
            <a:off x="1055400" y="3433423"/>
            <a:ext cx="4327200" cy="5406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3" name="Google Shape;123;p21"/>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24" name="Shape 124"/>
        <p:cNvGrpSpPr/>
        <p:nvPr/>
      </p:nvGrpSpPr>
      <p:grpSpPr>
        <a:xfrm>
          <a:off x="0" y="0"/>
          <a:ext cx="0" cy="0"/>
          <a:chOff x="0" y="0"/>
          <a:chExt cx="0" cy="0"/>
        </a:xfrm>
      </p:grpSpPr>
      <p:sp>
        <p:nvSpPr>
          <p:cNvPr id="125" name="Google Shape;125;p22"/>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2"/>
          <p:cNvSpPr txBox="1"/>
          <p:nvPr>
            <p:ph type="ctrTitle"/>
          </p:nvPr>
        </p:nvSpPr>
        <p:spPr>
          <a:xfrm>
            <a:off x="2429950" y="499475"/>
            <a:ext cx="4284000" cy="99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7" name="Google Shape;127;p22"/>
          <p:cNvSpPr txBox="1"/>
          <p:nvPr>
            <p:ph idx="1" type="subTitle"/>
          </p:nvPr>
        </p:nvSpPr>
        <p:spPr>
          <a:xfrm>
            <a:off x="3265350" y="1502417"/>
            <a:ext cx="2613300" cy="128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28" name="Google Shape;128;p22"/>
          <p:cNvSpPr txBox="1"/>
          <p:nvPr>
            <p:ph idx="2" type="subTitle"/>
          </p:nvPr>
        </p:nvSpPr>
        <p:spPr>
          <a:xfrm>
            <a:off x="2425000" y="4124521"/>
            <a:ext cx="4293900" cy="45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solidFill>
                  <a:srgbClr val="434343"/>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29" name="Google Shape;129;p22"/>
          <p:cNvSpPr txBox="1"/>
          <p:nvPr/>
        </p:nvSpPr>
        <p:spPr>
          <a:xfrm>
            <a:off x="2730325" y="3416238"/>
            <a:ext cx="3705600" cy="6306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s" sz="1000">
                <a:solidFill>
                  <a:srgbClr val="434343"/>
                </a:solidFill>
                <a:latin typeface="Nunito"/>
                <a:ea typeface="Nunito"/>
                <a:cs typeface="Nunito"/>
                <a:sym typeface="Nunito"/>
              </a:rPr>
              <a:t>CRÉDITOS: Esta plantilla de presentación fue creada por </a:t>
            </a:r>
            <a:r>
              <a:rPr lang="es" sz="1000">
                <a:solidFill>
                  <a:srgbClr val="434343"/>
                </a:solidFill>
                <a:uFill>
                  <a:noFill/>
                </a:uFill>
                <a:latin typeface="Nunito"/>
                <a:ea typeface="Nunito"/>
                <a:cs typeface="Nunito"/>
                <a:sym typeface="Nunito"/>
                <a:hlinkClick r:id="rId2">
                  <a:extLst>
                    <a:ext uri="{A12FA001-AC4F-418D-AE19-62706E023703}">
                      <ahyp:hlinkClr val="tx"/>
                    </a:ext>
                  </a:extLst>
                </a:hlinkClick>
              </a:rPr>
              <a:t>Slidesgo</a:t>
            </a:r>
            <a:r>
              <a:rPr lang="es" sz="1000">
                <a:solidFill>
                  <a:srgbClr val="434343"/>
                </a:solidFill>
                <a:latin typeface="Nunito"/>
                <a:ea typeface="Nunito"/>
                <a:cs typeface="Nunito"/>
                <a:sym typeface="Nunito"/>
              </a:rPr>
              <a:t>, que incluye iconos de </a:t>
            </a:r>
            <a:r>
              <a:rPr lang="es" sz="1000">
                <a:solidFill>
                  <a:srgbClr val="434343"/>
                </a:solidFill>
                <a:uFill>
                  <a:noFill/>
                </a:uFill>
                <a:latin typeface="Nunito"/>
                <a:ea typeface="Nunito"/>
                <a:cs typeface="Nunito"/>
                <a:sym typeface="Nunito"/>
                <a:hlinkClick r:id="rId3">
                  <a:extLst>
                    <a:ext uri="{A12FA001-AC4F-418D-AE19-62706E023703}">
                      <ahyp:hlinkClr val="tx"/>
                    </a:ext>
                  </a:extLst>
                </a:hlinkClick>
              </a:rPr>
              <a:t>Flaticon</a:t>
            </a:r>
            <a:r>
              <a:rPr lang="es" sz="1000">
                <a:solidFill>
                  <a:srgbClr val="434343"/>
                </a:solidFill>
                <a:latin typeface="Nunito"/>
                <a:ea typeface="Nunito"/>
                <a:cs typeface="Nunito"/>
                <a:sym typeface="Nunito"/>
              </a:rPr>
              <a:t>, infografías e imágenes de </a:t>
            </a:r>
            <a:r>
              <a:rPr lang="es" sz="1000">
                <a:solidFill>
                  <a:srgbClr val="434343"/>
                </a:solidFill>
                <a:uFill>
                  <a:noFill/>
                </a:uFill>
                <a:latin typeface="Nunito"/>
                <a:ea typeface="Nunito"/>
                <a:cs typeface="Nunito"/>
                <a:sym typeface="Nunito"/>
                <a:hlinkClick r:id="rId4">
                  <a:extLst>
                    <a:ext uri="{A12FA001-AC4F-418D-AE19-62706E023703}">
                      <ahyp:hlinkClr val="tx"/>
                    </a:ext>
                  </a:extLst>
                </a:hlinkClick>
              </a:rPr>
              <a:t>Freepik</a:t>
            </a:r>
            <a:r>
              <a:rPr lang="es" sz="1000">
                <a:solidFill>
                  <a:srgbClr val="434343"/>
                </a:solidFill>
                <a:latin typeface="Nunito"/>
                <a:ea typeface="Nunito"/>
                <a:cs typeface="Nunito"/>
                <a:sym typeface="Nunito"/>
              </a:rPr>
              <a:t> e ilustraciones de </a:t>
            </a:r>
            <a:r>
              <a:rPr lang="es" sz="1000">
                <a:solidFill>
                  <a:srgbClr val="434343"/>
                </a:solidFill>
                <a:uFill>
                  <a:noFill/>
                </a:uFill>
                <a:latin typeface="Nunito"/>
                <a:ea typeface="Nunito"/>
                <a:cs typeface="Nunito"/>
                <a:sym typeface="Nunito"/>
                <a:hlinkClick r:id="rId5">
                  <a:extLst>
                    <a:ext uri="{A12FA001-AC4F-418D-AE19-62706E023703}">
                      <ahyp:hlinkClr val="tx"/>
                    </a:ext>
                  </a:extLst>
                </a:hlinkClick>
              </a:rPr>
              <a:t>Storyset</a:t>
            </a:r>
            <a:endParaRPr sz="1000">
              <a:solidFill>
                <a:srgbClr val="434343"/>
              </a:solidFill>
              <a:latin typeface="Nunito"/>
              <a:ea typeface="Nunito"/>
              <a:cs typeface="Nunito"/>
              <a:sym typeface="Nunito"/>
            </a:endParaRPr>
          </a:p>
          <a:p>
            <a:pPr indent="0" lvl="0" marL="0" rtl="0" algn="ctr">
              <a:lnSpc>
                <a:spcPct val="100000"/>
              </a:lnSpc>
              <a:spcBef>
                <a:spcPts val="300"/>
              </a:spcBef>
              <a:spcAft>
                <a:spcPts val="0"/>
              </a:spcAft>
              <a:buNone/>
            </a:pPr>
            <a:r>
              <a:t/>
            </a:r>
            <a:endParaRPr sz="1000">
              <a:solidFill>
                <a:srgbClr val="434343"/>
              </a:solidFill>
              <a:latin typeface="Nunito"/>
              <a:ea typeface="Nunito"/>
              <a:cs typeface="Nunito"/>
              <a:sym typeface="Nunito"/>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30" name="Shape 130"/>
        <p:cNvGrpSpPr/>
        <p:nvPr/>
      </p:nvGrpSpPr>
      <p:grpSpPr>
        <a:xfrm>
          <a:off x="0" y="0"/>
          <a:ext cx="0" cy="0"/>
          <a:chOff x="0" y="0"/>
          <a:chExt cx="0" cy="0"/>
        </a:xfrm>
      </p:grpSpPr>
      <p:sp>
        <p:nvSpPr>
          <p:cNvPr id="131" name="Google Shape;131;p23"/>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32" name="Shape 13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720000" y="368825"/>
            <a:ext cx="77040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b="1"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 name="Google Shape;19;p4"/>
          <p:cNvSpPr txBox="1"/>
          <p:nvPr>
            <p:ph idx="1" type="body"/>
          </p:nvPr>
        </p:nvSpPr>
        <p:spPr>
          <a:xfrm>
            <a:off x="941825" y="1202500"/>
            <a:ext cx="7194000" cy="3390600"/>
          </a:xfrm>
          <a:prstGeom prst="rect">
            <a:avLst/>
          </a:prstGeom>
        </p:spPr>
        <p:txBody>
          <a:bodyPr anchorCtr="0" anchor="t" bIns="91425" lIns="91425" spcFirstLastPara="1" rIns="91425" wrap="square" tIns="91425">
            <a:noAutofit/>
          </a:bodyPr>
          <a:lstStyle>
            <a:lvl1pPr indent="-342900" lvl="0" marL="457200" rtl="0">
              <a:lnSpc>
                <a:spcPct val="90000"/>
              </a:lnSpc>
              <a:spcBef>
                <a:spcPts val="0"/>
              </a:spcBef>
              <a:spcAft>
                <a:spcPts val="0"/>
              </a:spcAft>
              <a:buClr>
                <a:schemeClr val="accent1"/>
              </a:buClr>
              <a:buSzPts val="1800"/>
              <a:buFont typeface="Livvic"/>
              <a:buAutoNum type="arabicPeriod"/>
              <a:defRPr sz="1200">
                <a:solidFill>
                  <a:srgbClr val="434343"/>
                </a:solidFill>
              </a:defRPr>
            </a:lvl1pPr>
            <a:lvl2pPr indent="-317500" lvl="1" marL="914400" rtl="0">
              <a:lnSpc>
                <a:spcPct val="115000"/>
              </a:lnSpc>
              <a:spcBef>
                <a:spcPts val="0"/>
              </a:spcBef>
              <a:spcAft>
                <a:spcPts val="0"/>
              </a:spcAft>
              <a:buClr>
                <a:srgbClr val="15325B"/>
              </a:buClr>
              <a:buSzPts val="1400"/>
              <a:buFont typeface="Darker Grotesque SemiBold"/>
              <a:buAutoNum type="alphaLcPeriod"/>
              <a:defRPr>
                <a:solidFill>
                  <a:srgbClr val="434343"/>
                </a:solidFill>
              </a:defRPr>
            </a:lvl2pPr>
            <a:lvl3pPr indent="-317500" lvl="2" marL="1371600" rtl="0">
              <a:lnSpc>
                <a:spcPct val="115000"/>
              </a:lnSpc>
              <a:spcBef>
                <a:spcPts val="0"/>
              </a:spcBef>
              <a:spcAft>
                <a:spcPts val="0"/>
              </a:spcAft>
              <a:buClr>
                <a:srgbClr val="15325B"/>
              </a:buClr>
              <a:buSzPts val="1400"/>
              <a:buFont typeface="Darker Grotesque SemiBold"/>
              <a:buAutoNum type="romanLcPeriod"/>
              <a:defRPr>
                <a:solidFill>
                  <a:srgbClr val="434343"/>
                </a:solidFill>
              </a:defRPr>
            </a:lvl3pPr>
            <a:lvl4pPr indent="-317500" lvl="3" marL="1828800" rtl="0">
              <a:lnSpc>
                <a:spcPct val="115000"/>
              </a:lnSpc>
              <a:spcBef>
                <a:spcPts val="0"/>
              </a:spcBef>
              <a:spcAft>
                <a:spcPts val="0"/>
              </a:spcAft>
              <a:buClr>
                <a:srgbClr val="15325B"/>
              </a:buClr>
              <a:buSzPts val="1400"/>
              <a:buFont typeface="Darker Grotesque SemiBold"/>
              <a:buAutoNum type="arabicPeriod"/>
              <a:defRPr>
                <a:solidFill>
                  <a:srgbClr val="434343"/>
                </a:solidFill>
              </a:defRPr>
            </a:lvl4pPr>
            <a:lvl5pPr indent="-317500" lvl="4" marL="2286000" rtl="0">
              <a:lnSpc>
                <a:spcPct val="115000"/>
              </a:lnSpc>
              <a:spcBef>
                <a:spcPts val="0"/>
              </a:spcBef>
              <a:spcAft>
                <a:spcPts val="0"/>
              </a:spcAft>
              <a:buClr>
                <a:srgbClr val="15325B"/>
              </a:buClr>
              <a:buSzPts val="1400"/>
              <a:buFont typeface="Darker Grotesque SemiBold"/>
              <a:buAutoNum type="alphaLcPeriod"/>
              <a:defRPr>
                <a:solidFill>
                  <a:srgbClr val="434343"/>
                </a:solidFill>
              </a:defRPr>
            </a:lvl5pPr>
            <a:lvl6pPr indent="-317500" lvl="5" marL="2743200" rtl="0">
              <a:lnSpc>
                <a:spcPct val="115000"/>
              </a:lnSpc>
              <a:spcBef>
                <a:spcPts val="0"/>
              </a:spcBef>
              <a:spcAft>
                <a:spcPts val="0"/>
              </a:spcAft>
              <a:buClr>
                <a:srgbClr val="15325B"/>
              </a:buClr>
              <a:buSzPts val="1400"/>
              <a:buFont typeface="Darker Grotesque SemiBold"/>
              <a:buAutoNum type="romanLcPeriod"/>
              <a:defRPr>
                <a:solidFill>
                  <a:srgbClr val="434343"/>
                </a:solidFill>
              </a:defRPr>
            </a:lvl6pPr>
            <a:lvl7pPr indent="-317500" lvl="6" marL="3200400" rtl="0">
              <a:lnSpc>
                <a:spcPct val="115000"/>
              </a:lnSpc>
              <a:spcBef>
                <a:spcPts val="0"/>
              </a:spcBef>
              <a:spcAft>
                <a:spcPts val="0"/>
              </a:spcAft>
              <a:buClr>
                <a:srgbClr val="15325B"/>
              </a:buClr>
              <a:buSzPts val="1400"/>
              <a:buFont typeface="Darker Grotesque SemiBold"/>
              <a:buAutoNum type="arabicPeriod"/>
              <a:defRPr>
                <a:solidFill>
                  <a:srgbClr val="434343"/>
                </a:solidFill>
              </a:defRPr>
            </a:lvl7pPr>
            <a:lvl8pPr indent="-317500" lvl="7" marL="3657600" rtl="0">
              <a:lnSpc>
                <a:spcPct val="115000"/>
              </a:lnSpc>
              <a:spcBef>
                <a:spcPts val="0"/>
              </a:spcBef>
              <a:spcAft>
                <a:spcPts val="0"/>
              </a:spcAft>
              <a:buClr>
                <a:srgbClr val="15325B"/>
              </a:buClr>
              <a:buSzPts val="1400"/>
              <a:buFont typeface="Darker Grotesque SemiBold"/>
              <a:buAutoNum type="alphaLcPeriod"/>
              <a:defRPr>
                <a:solidFill>
                  <a:srgbClr val="434343"/>
                </a:solidFill>
              </a:defRPr>
            </a:lvl8pPr>
            <a:lvl9pPr indent="-317500" lvl="8" marL="4114800" rtl="0">
              <a:lnSpc>
                <a:spcPct val="115000"/>
              </a:lnSpc>
              <a:spcBef>
                <a:spcPts val="0"/>
              </a:spcBef>
              <a:spcAft>
                <a:spcPts val="0"/>
              </a:spcAft>
              <a:buClr>
                <a:srgbClr val="15325B"/>
              </a:buClr>
              <a:buSzPts val="1400"/>
              <a:buFont typeface="Darker Grotesque SemiBold"/>
              <a:buAutoNum type="romanLcPeriod"/>
              <a:defRPr>
                <a:solidFill>
                  <a:srgbClr val="434343"/>
                </a:solidFill>
              </a:defRPr>
            </a:lvl9pPr>
          </a:lstStyle>
          <a:p/>
        </p:txBody>
      </p:sp>
      <p:sp>
        <p:nvSpPr>
          <p:cNvPr id="20" name="Google Shape;20;p4"/>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5"/>
          <p:cNvSpPr txBox="1"/>
          <p:nvPr>
            <p:ph idx="1" type="subTitle"/>
          </p:nvPr>
        </p:nvSpPr>
        <p:spPr>
          <a:xfrm>
            <a:off x="907137" y="3077720"/>
            <a:ext cx="3350400" cy="5178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500"/>
              <a:buFont typeface="Bebas Neue"/>
              <a:buNone/>
              <a:defRPr sz="2400">
                <a:latin typeface="Questrial"/>
                <a:ea typeface="Questrial"/>
                <a:cs typeface="Questrial"/>
                <a:sym typeface="Questrial"/>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4" name="Google Shape;24;p5"/>
          <p:cNvSpPr txBox="1"/>
          <p:nvPr>
            <p:ph idx="2" type="subTitle"/>
          </p:nvPr>
        </p:nvSpPr>
        <p:spPr>
          <a:xfrm>
            <a:off x="4886463" y="820194"/>
            <a:ext cx="3350400" cy="51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Font typeface="Bebas Neue"/>
              <a:buNone/>
              <a:defRPr sz="2400">
                <a:latin typeface="Questrial"/>
                <a:ea typeface="Questrial"/>
                <a:cs typeface="Questrial"/>
                <a:sym typeface="Questrial"/>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5" name="Google Shape;25;p5"/>
          <p:cNvSpPr txBox="1"/>
          <p:nvPr>
            <p:ph idx="3" type="subTitle"/>
          </p:nvPr>
        </p:nvSpPr>
        <p:spPr>
          <a:xfrm>
            <a:off x="1349937" y="3565479"/>
            <a:ext cx="2907600" cy="834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 name="Google Shape;26;p5"/>
          <p:cNvSpPr txBox="1"/>
          <p:nvPr>
            <p:ph idx="4" type="subTitle"/>
          </p:nvPr>
        </p:nvSpPr>
        <p:spPr>
          <a:xfrm>
            <a:off x="4886463" y="1316836"/>
            <a:ext cx="2907600" cy="83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720000" y="445025"/>
            <a:ext cx="60708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9" name="Google Shape;29;p6"/>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4329250" y="826025"/>
            <a:ext cx="40152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 name="Google Shape;32;p7"/>
          <p:cNvSpPr txBox="1"/>
          <p:nvPr>
            <p:ph idx="1" type="body"/>
          </p:nvPr>
        </p:nvSpPr>
        <p:spPr>
          <a:xfrm>
            <a:off x="4335700" y="1602275"/>
            <a:ext cx="3813300" cy="23718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rgbClr val="434343"/>
              </a:buClr>
              <a:buSzPts val="1400"/>
              <a:buChar char="●"/>
              <a:defRPr sz="1400">
                <a:solidFill>
                  <a:srgbClr val="434343"/>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
        <p:nvSpPr>
          <p:cNvPr id="33" name="Google Shape;33;p7"/>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8"/>
          <p:cNvSpPr txBox="1"/>
          <p:nvPr>
            <p:ph type="title"/>
          </p:nvPr>
        </p:nvSpPr>
        <p:spPr>
          <a:xfrm>
            <a:off x="638700" y="3202625"/>
            <a:ext cx="7866900" cy="10746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6000"/>
              <a:buNone/>
              <a:defRPr sz="58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36" name="Google Shape;36;p8"/>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txBox="1"/>
          <p:nvPr>
            <p:ph type="title"/>
          </p:nvPr>
        </p:nvSpPr>
        <p:spPr>
          <a:xfrm>
            <a:off x="713225" y="1033212"/>
            <a:ext cx="4402200" cy="1570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600"/>
              <a:buNone/>
              <a:defRPr sz="49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9" name="Google Shape;39;p9"/>
          <p:cNvSpPr txBox="1"/>
          <p:nvPr>
            <p:ph idx="1" type="subTitle"/>
          </p:nvPr>
        </p:nvSpPr>
        <p:spPr>
          <a:xfrm>
            <a:off x="713225" y="2756088"/>
            <a:ext cx="3424500" cy="135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0" name="Google Shape;40;p9"/>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type="title"/>
          </p:nvPr>
        </p:nvSpPr>
        <p:spPr>
          <a:xfrm>
            <a:off x="740550" y="2653478"/>
            <a:ext cx="4667100" cy="12981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sz="36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43" name="Google Shape;43;p10"/>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1pPr>
            <a:lvl2pPr lvl="1"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2pPr>
            <a:lvl3pPr lvl="2"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3pPr>
            <a:lvl4pPr lvl="3"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4pPr>
            <a:lvl5pPr lvl="4"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5pPr>
            <a:lvl6pPr lvl="5"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6pPr>
            <a:lvl7pPr lvl="6"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7pPr>
            <a:lvl8pPr lvl="7"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8pPr>
            <a:lvl9pPr lvl="8"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indent="-317500" lvl="1" marL="9144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2pPr>
            <a:lvl3pPr indent="-317500" lvl="2" marL="13716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3pPr>
            <a:lvl4pPr indent="-317500" lvl="3" marL="18288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4pPr>
            <a:lvl5pPr indent="-317500" lvl="4" marL="22860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5pPr>
            <a:lvl6pPr indent="-317500" lvl="5" marL="27432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6pPr>
            <a:lvl7pPr indent="-317500" lvl="6" marL="32004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7pPr>
            <a:lvl8pPr indent="-317500" lvl="7" marL="36576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8pPr>
            <a:lvl9pPr indent="-317500" lvl="8" marL="4114800">
              <a:lnSpc>
                <a:spcPct val="115000"/>
              </a:lnSpc>
              <a:spcBef>
                <a:spcPts val="1600"/>
              </a:spcBef>
              <a:spcAft>
                <a:spcPts val="1600"/>
              </a:spcAft>
              <a:buClr>
                <a:schemeClr val="dk1"/>
              </a:buClr>
              <a:buSzPts val="1400"/>
              <a:buFont typeface="Nunito"/>
              <a:buChar char="■"/>
              <a:defRPr>
                <a:solidFill>
                  <a:schemeClr val="dk1"/>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5.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4.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1.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0.png"/><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7.png"/><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4.png"/><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7.png"/><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7.png"/><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5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62.png"/><Relationship Id="rId4" Type="http://schemas.openxmlformats.org/officeDocument/2006/relationships/image" Target="../media/image3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4.png"/><Relationship Id="rId4" Type="http://schemas.openxmlformats.org/officeDocument/2006/relationships/image" Target="../media/image4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6.png"/><Relationship Id="rId4" Type="http://schemas.openxmlformats.org/officeDocument/2006/relationships/image" Target="../media/image55.png"/><Relationship Id="rId5" Type="http://schemas.openxmlformats.org/officeDocument/2006/relationships/image" Target="../media/image38.png"/><Relationship Id="rId6" Type="http://schemas.openxmlformats.org/officeDocument/2006/relationships/image" Target="../media/image6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63.png"/><Relationship Id="rId4" Type="http://schemas.openxmlformats.org/officeDocument/2006/relationships/image" Target="../media/image42.png"/><Relationship Id="rId5" Type="http://schemas.openxmlformats.org/officeDocument/2006/relationships/image" Target="../media/image5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64.png"/><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50.png"/><Relationship Id="rId4" Type="http://schemas.openxmlformats.org/officeDocument/2006/relationships/image" Target="../media/image1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4.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4.png"/><Relationship Id="rId4" Type="http://schemas.openxmlformats.org/officeDocument/2006/relationships/image" Target="../media/image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52.png"/><Relationship Id="rId4" Type="http://schemas.openxmlformats.org/officeDocument/2006/relationships/image" Target="../media/image6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5.png"/><Relationship Id="rId4" Type="http://schemas.openxmlformats.org/officeDocument/2006/relationships/image" Target="../media/image4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61.png"/><Relationship Id="rId4" Type="http://schemas.openxmlformats.org/officeDocument/2006/relationships/image" Target="../media/image5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6.png"/><Relationship Id="rId4" Type="http://schemas.openxmlformats.org/officeDocument/2006/relationships/hyperlink" Target="https://alabamaauthors.org/"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5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5"/>
          <p:cNvSpPr txBox="1"/>
          <p:nvPr>
            <p:ph type="ctrTitle"/>
          </p:nvPr>
        </p:nvSpPr>
        <p:spPr>
          <a:xfrm>
            <a:off x="4465900" y="1435063"/>
            <a:ext cx="3601800" cy="109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400"/>
              <a:t>Cycle 3</a:t>
            </a:r>
            <a:endParaRPr sz="2400"/>
          </a:p>
          <a:p>
            <a:pPr indent="0" lvl="0" marL="0" rtl="0" algn="l">
              <a:spcBef>
                <a:spcPts val="0"/>
              </a:spcBef>
              <a:spcAft>
                <a:spcPts val="0"/>
              </a:spcAft>
              <a:buNone/>
            </a:pPr>
            <a:r>
              <a:rPr lang="es" sz="4800"/>
              <a:t>Visualization</a:t>
            </a:r>
            <a:endParaRPr/>
          </a:p>
        </p:txBody>
      </p:sp>
      <p:sp>
        <p:nvSpPr>
          <p:cNvPr id="138" name="Google Shape;138;p25"/>
          <p:cNvSpPr txBox="1"/>
          <p:nvPr>
            <p:ph idx="1" type="subTitle"/>
          </p:nvPr>
        </p:nvSpPr>
        <p:spPr>
          <a:xfrm>
            <a:off x="4465900" y="2794938"/>
            <a:ext cx="3601800" cy="91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DM Sans"/>
                <a:ea typeface="DM Sans"/>
                <a:cs typeface="DM Sans"/>
                <a:sym typeface="DM Sans"/>
              </a:rPr>
              <a:t>Project #3 Team Orange</a:t>
            </a:r>
            <a:endParaRPr b="1">
              <a:latin typeface="DM Sans"/>
              <a:ea typeface="DM Sans"/>
              <a:cs typeface="DM Sans"/>
              <a:sym typeface="DM Sans"/>
            </a:endParaRPr>
          </a:p>
          <a:p>
            <a:pPr indent="0" lvl="0" marL="0" rtl="0" algn="l">
              <a:spcBef>
                <a:spcPts val="0"/>
              </a:spcBef>
              <a:spcAft>
                <a:spcPts val="0"/>
              </a:spcAft>
              <a:buNone/>
            </a:pPr>
            <a:r>
              <a:rPr lang="es">
                <a:latin typeface="DM Sans"/>
                <a:ea typeface="DM Sans"/>
                <a:cs typeface="DM Sans"/>
                <a:sym typeface="DM Sans"/>
              </a:rPr>
              <a:t>Cady Pridgeon, Amee Kivette, </a:t>
            </a:r>
            <a:r>
              <a:rPr lang="es">
                <a:latin typeface="DM Sans"/>
                <a:ea typeface="DM Sans"/>
                <a:cs typeface="DM Sans"/>
                <a:sym typeface="DM Sans"/>
              </a:rPr>
              <a:t>Keanna Tennyson, Laura Wilson</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pic>
        <p:nvPicPr>
          <p:cNvPr id="139" name="Google Shape;139;p25"/>
          <p:cNvPicPr preferRelativeResize="0"/>
          <p:nvPr/>
        </p:nvPicPr>
        <p:blipFill>
          <a:blip r:embed="rId3">
            <a:alphaModFix/>
          </a:blip>
          <a:stretch>
            <a:fillRect/>
          </a:stretch>
        </p:blipFill>
        <p:spPr>
          <a:xfrm>
            <a:off x="1076300" y="1139374"/>
            <a:ext cx="2876749" cy="28647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0" name="Shape 200"/>
        <p:cNvGrpSpPr/>
        <p:nvPr/>
      </p:nvGrpSpPr>
      <p:grpSpPr>
        <a:xfrm>
          <a:off x="0" y="0"/>
          <a:ext cx="0" cy="0"/>
          <a:chOff x="0" y="0"/>
          <a:chExt cx="0" cy="0"/>
        </a:xfrm>
      </p:grpSpPr>
      <p:sp>
        <p:nvSpPr>
          <p:cNvPr id="201" name="Google Shape;201;p34"/>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User Story 1.2 Progress</a:t>
            </a:r>
            <a:endParaRPr/>
          </a:p>
          <a:p>
            <a:pPr indent="0" lvl="0" marL="0" rtl="0" algn="l">
              <a:spcBef>
                <a:spcPts val="0"/>
              </a:spcBef>
              <a:spcAft>
                <a:spcPts val="0"/>
              </a:spcAft>
              <a:buNone/>
            </a:pPr>
            <a:r>
              <a:t/>
            </a:r>
            <a:endParaRPr sz="2400"/>
          </a:p>
        </p:txBody>
      </p:sp>
      <p:sp>
        <p:nvSpPr>
          <p:cNvPr id="202" name="Google Shape;202;p34"/>
          <p:cNvSpPr txBox="1"/>
          <p:nvPr/>
        </p:nvSpPr>
        <p:spPr>
          <a:xfrm>
            <a:off x="1189488" y="4015125"/>
            <a:ext cx="297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D3.js chronology</a:t>
            </a:r>
            <a:endParaRPr sz="1000">
              <a:solidFill>
                <a:schemeClr val="dk1"/>
              </a:solidFill>
              <a:latin typeface="DM Sans"/>
              <a:ea typeface="DM Sans"/>
              <a:cs typeface="DM Sans"/>
              <a:sym typeface="DM Sans"/>
            </a:endParaRPr>
          </a:p>
        </p:txBody>
      </p:sp>
      <p:sp>
        <p:nvSpPr>
          <p:cNvPr id="203" name="Google Shape;203;p34"/>
          <p:cNvSpPr txBox="1"/>
          <p:nvPr/>
        </p:nvSpPr>
        <p:spPr>
          <a:xfrm>
            <a:off x="5460800" y="4015125"/>
            <a:ext cx="3309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Author details page on Alabama Authors website</a:t>
            </a:r>
            <a:endParaRPr sz="1000">
              <a:solidFill>
                <a:schemeClr val="dk1"/>
              </a:solidFill>
              <a:latin typeface="DM Sans"/>
              <a:ea typeface="DM Sans"/>
              <a:cs typeface="DM Sans"/>
              <a:sym typeface="DM Sans"/>
            </a:endParaRPr>
          </a:p>
        </p:txBody>
      </p:sp>
      <p:cxnSp>
        <p:nvCxnSpPr>
          <p:cNvPr id="204" name="Google Shape;204;p34"/>
          <p:cNvCxnSpPr/>
          <p:nvPr/>
        </p:nvCxnSpPr>
        <p:spPr>
          <a:xfrm flipH="1" rot="10800000">
            <a:off x="5051025" y="2872738"/>
            <a:ext cx="341100" cy="7200"/>
          </a:xfrm>
          <a:prstGeom prst="straightConnector1">
            <a:avLst/>
          </a:prstGeom>
          <a:noFill/>
          <a:ln cap="flat" cmpd="sng" w="19050">
            <a:solidFill>
              <a:schemeClr val="dk1"/>
            </a:solidFill>
            <a:prstDash val="solid"/>
            <a:round/>
            <a:headEnd len="med" w="med" type="none"/>
            <a:tailEnd len="med" w="med" type="triangle"/>
          </a:ln>
        </p:spPr>
      </p:cxnSp>
      <p:pic>
        <p:nvPicPr>
          <p:cNvPr id="205" name="Google Shape;205;p34"/>
          <p:cNvPicPr preferRelativeResize="0"/>
          <p:nvPr/>
        </p:nvPicPr>
        <p:blipFill>
          <a:blip r:embed="rId3">
            <a:alphaModFix/>
          </a:blip>
          <a:stretch>
            <a:fillRect/>
          </a:stretch>
        </p:blipFill>
        <p:spPr>
          <a:xfrm>
            <a:off x="5460791" y="1526200"/>
            <a:ext cx="3309957" cy="2488925"/>
          </a:xfrm>
          <a:prstGeom prst="rect">
            <a:avLst/>
          </a:prstGeom>
          <a:noFill/>
          <a:ln cap="flat" cmpd="sng" w="19050">
            <a:solidFill>
              <a:schemeClr val="dk1"/>
            </a:solidFill>
            <a:prstDash val="solid"/>
            <a:round/>
            <a:headEnd len="sm" w="sm" type="none"/>
            <a:tailEnd len="sm" w="sm" type="none"/>
          </a:ln>
        </p:spPr>
      </p:pic>
      <p:pic>
        <p:nvPicPr>
          <p:cNvPr id="206" name="Google Shape;206;p34"/>
          <p:cNvPicPr preferRelativeResize="0"/>
          <p:nvPr/>
        </p:nvPicPr>
        <p:blipFill>
          <a:blip r:embed="rId4">
            <a:alphaModFix/>
          </a:blip>
          <a:stretch>
            <a:fillRect/>
          </a:stretch>
        </p:blipFill>
        <p:spPr>
          <a:xfrm>
            <a:off x="373250" y="1526196"/>
            <a:ext cx="4609091" cy="2488926"/>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0" name="Shape 210"/>
        <p:cNvGrpSpPr/>
        <p:nvPr/>
      </p:nvGrpSpPr>
      <p:grpSpPr>
        <a:xfrm>
          <a:off x="0" y="0"/>
          <a:ext cx="0" cy="0"/>
          <a:chOff x="0" y="0"/>
          <a:chExt cx="0" cy="0"/>
        </a:xfrm>
      </p:grpSpPr>
      <p:sp>
        <p:nvSpPr>
          <p:cNvPr id="211" name="Google Shape;211;p35"/>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1.3 Chronology Data Visualization </a:t>
            </a:r>
            <a:endParaRPr/>
          </a:p>
          <a:p>
            <a:pPr indent="0" lvl="0" marL="0" rtl="0" algn="l">
              <a:spcBef>
                <a:spcPts val="0"/>
              </a:spcBef>
              <a:spcAft>
                <a:spcPts val="0"/>
              </a:spcAft>
              <a:buNone/>
            </a:pPr>
            <a:r>
              <a:rPr lang="es" sz="2400"/>
              <a:t>Cady Pridgeon</a:t>
            </a:r>
            <a:endParaRPr sz="2400"/>
          </a:p>
        </p:txBody>
      </p:sp>
      <p:sp>
        <p:nvSpPr>
          <p:cNvPr id="212" name="Google Shape;212;p35"/>
          <p:cNvSpPr txBox="1"/>
          <p:nvPr>
            <p:ph idx="1" type="body"/>
          </p:nvPr>
        </p:nvSpPr>
        <p:spPr>
          <a:xfrm>
            <a:off x="975000" y="1714500"/>
            <a:ext cx="7449000" cy="284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Summary</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As a user, I want to be able to filter the visualization based on criteria, such as birth year or author name, in order to customize my exploration of relevant information.</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Description</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Including filtering functionality better equips users for efficient data exploration. Without it, users may feel frustrated or experience cognitive overload if they are unable to access information of interest quickly and effectively.</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Status</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Completed</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6" name="Shape 216"/>
        <p:cNvGrpSpPr/>
        <p:nvPr/>
      </p:nvGrpSpPr>
      <p:grpSpPr>
        <a:xfrm>
          <a:off x="0" y="0"/>
          <a:ext cx="0" cy="0"/>
          <a:chOff x="0" y="0"/>
          <a:chExt cx="0" cy="0"/>
        </a:xfrm>
      </p:grpSpPr>
      <p:sp>
        <p:nvSpPr>
          <p:cNvPr id="217" name="Google Shape;217;p36"/>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User Story 1.3 Progress</a:t>
            </a:r>
            <a:endParaRPr/>
          </a:p>
          <a:p>
            <a:pPr indent="0" lvl="0" marL="0" rtl="0" algn="l">
              <a:spcBef>
                <a:spcPts val="0"/>
              </a:spcBef>
              <a:spcAft>
                <a:spcPts val="0"/>
              </a:spcAft>
              <a:buNone/>
            </a:pPr>
            <a:r>
              <a:t/>
            </a:r>
            <a:endParaRPr sz="2400"/>
          </a:p>
        </p:txBody>
      </p:sp>
      <p:sp>
        <p:nvSpPr>
          <p:cNvPr id="218" name="Google Shape;218;p36"/>
          <p:cNvSpPr txBox="1"/>
          <p:nvPr/>
        </p:nvSpPr>
        <p:spPr>
          <a:xfrm>
            <a:off x="998500" y="2264500"/>
            <a:ext cx="2121000" cy="15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a:ea typeface="Nunito"/>
              <a:cs typeface="Nunito"/>
              <a:sym typeface="Nunito"/>
            </a:endParaRPr>
          </a:p>
        </p:txBody>
      </p:sp>
      <p:sp>
        <p:nvSpPr>
          <p:cNvPr id="219" name="Google Shape;219;p36"/>
          <p:cNvSpPr txBox="1"/>
          <p:nvPr/>
        </p:nvSpPr>
        <p:spPr>
          <a:xfrm>
            <a:off x="522613" y="3987300"/>
            <a:ext cx="273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D3.js chronology sort options</a:t>
            </a:r>
            <a:endParaRPr sz="1000">
              <a:solidFill>
                <a:schemeClr val="dk1"/>
              </a:solidFill>
              <a:latin typeface="DM Sans"/>
              <a:ea typeface="DM Sans"/>
              <a:cs typeface="DM Sans"/>
              <a:sym typeface="DM Sans"/>
            </a:endParaRPr>
          </a:p>
        </p:txBody>
      </p:sp>
      <p:pic>
        <p:nvPicPr>
          <p:cNvPr id="220" name="Google Shape;220;p36"/>
          <p:cNvPicPr preferRelativeResize="0"/>
          <p:nvPr/>
        </p:nvPicPr>
        <p:blipFill>
          <a:blip r:embed="rId3">
            <a:alphaModFix/>
          </a:blip>
          <a:stretch>
            <a:fillRect/>
          </a:stretch>
        </p:blipFill>
        <p:spPr>
          <a:xfrm>
            <a:off x="522614" y="1756100"/>
            <a:ext cx="2736515" cy="2231201"/>
          </a:xfrm>
          <a:prstGeom prst="rect">
            <a:avLst/>
          </a:prstGeom>
          <a:noFill/>
          <a:ln cap="flat" cmpd="sng" w="19050">
            <a:solidFill>
              <a:schemeClr val="dk1"/>
            </a:solidFill>
            <a:prstDash val="solid"/>
            <a:round/>
            <a:headEnd len="sm" w="sm" type="none"/>
            <a:tailEnd len="sm" w="sm" type="none"/>
          </a:ln>
        </p:spPr>
      </p:pic>
      <p:pic>
        <p:nvPicPr>
          <p:cNvPr id="221" name="Google Shape;221;p36"/>
          <p:cNvPicPr preferRelativeResize="0"/>
          <p:nvPr/>
        </p:nvPicPr>
        <p:blipFill>
          <a:blip r:embed="rId4">
            <a:alphaModFix/>
          </a:blip>
          <a:stretch>
            <a:fillRect/>
          </a:stretch>
        </p:blipFill>
        <p:spPr>
          <a:xfrm>
            <a:off x="3515142" y="1756103"/>
            <a:ext cx="3410549" cy="1433400"/>
          </a:xfrm>
          <a:prstGeom prst="rect">
            <a:avLst/>
          </a:prstGeom>
          <a:noFill/>
          <a:ln cap="flat" cmpd="sng" w="19050">
            <a:solidFill>
              <a:schemeClr val="dk1"/>
            </a:solidFill>
            <a:prstDash val="solid"/>
            <a:round/>
            <a:headEnd len="sm" w="sm" type="none"/>
            <a:tailEnd len="sm" w="sm" type="none"/>
          </a:ln>
        </p:spPr>
      </p:pic>
      <p:pic>
        <p:nvPicPr>
          <p:cNvPr id="222" name="Google Shape;222;p36"/>
          <p:cNvPicPr preferRelativeResize="0"/>
          <p:nvPr/>
        </p:nvPicPr>
        <p:blipFill>
          <a:blip r:embed="rId5">
            <a:alphaModFix/>
          </a:blip>
          <a:stretch>
            <a:fillRect/>
          </a:stretch>
        </p:blipFill>
        <p:spPr>
          <a:xfrm>
            <a:off x="7181688" y="1756100"/>
            <a:ext cx="1439600" cy="921750"/>
          </a:xfrm>
          <a:prstGeom prst="rect">
            <a:avLst/>
          </a:prstGeom>
          <a:noFill/>
          <a:ln cap="flat" cmpd="sng" w="19050">
            <a:solidFill>
              <a:schemeClr val="dk1"/>
            </a:solidFill>
            <a:prstDash val="solid"/>
            <a:round/>
            <a:headEnd len="sm" w="sm" type="none"/>
            <a:tailEnd len="sm" w="sm" type="none"/>
          </a:ln>
        </p:spPr>
      </p:pic>
      <p:sp>
        <p:nvSpPr>
          <p:cNvPr id="223" name="Google Shape;223;p36"/>
          <p:cNvSpPr txBox="1"/>
          <p:nvPr/>
        </p:nvSpPr>
        <p:spPr>
          <a:xfrm>
            <a:off x="3515213" y="3189500"/>
            <a:ext cx="3410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D3.js chronology filter options</a:t>
            </a:r>
            <a:endParaRPr sz="1000">
              <a:solidFill>
                <a:schemeClr val="dk1"/>
              </a:solidFill>
              <a:latin typeface="DM Sans"/>
              <a:ea typeface="DM Sans"/>
              <a:cs typeface="DM Sans"/>
              <a:sym typeface="DM Sans"/>
            </a:endParaRPr>
          </a:p>
        </p:txBody>
      </p:sp>
      <p:sp>
        <p:nvSpPr>
          <p:cNvPr id="224" name="Google Shape;224;p36"/>
          <p:cNvSpPr txBox="1"/>
          <p:nvPr/>
        </p:nvSpPr>
        <p:spPr>
          <a:xfrm>
            <a:off x="7181688" y="2677850"/>
            <a:ext cx="1439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D3.js chronology view options</a:t>
            </a:r>
            <a:endParaRPr sz="1000">
              <a:solidFill>
                <a:schemeClr val="dk1"/>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8" name="Shape 228"/>
        <p:cNvGrpSpPr/>
        <p:nvPr/>
      </p:nvGrpSpPr>
      <p:grpSpPr>
        <a:xfrm>
          <a:off x="0" y="0"/>
          <a:ext cx="0" cy="0"/>
          <a:chOff x="0" y="0"/>
          <a:chExt cx="0" cy="0"/>
        </a:xfrm>
      </p:grpSpPr>
      <p:sp>
        <p:nvSpPr>
          <p:cNvPr id="229" name="Google Shape;229;p37"/>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1.4 Chronology Data Visualization </a:t>
            </a:r>
            <a:endParaRPr/>
          </a:p>
          <a:p>
            <a:pPr indent="0" lvl="0" marL="0" rtl="0" algn="l">
              <a:spcBef>
                <a:spcPts val="0"/>
              </a:spcBef>
              <a:spcAft>
                <a:spcPts val="0"/>
              </a:spcAft>
              <a:buNone/>
            </a:pPr>
            <a:r>
              <a:rPr lang="es" sz="2400"/>
              <a:t>Cady Pridgeon</a:t>
            </a:r>
            <a:endParaRPr sz="2400"/>
          </a:p>
        </p:txBody>
      </p:sp>
      <p:sp>
        <p:nvSpPr>
          <p:cNvPr id="230" name="Google Shape;230;p37"/>
          <p:cNvSpPr txBox="1"/>
          <p:nvPr>
            <p:ph idx="1" type="body"/>
          </p:nvPr>
        </p:nvSpPr>
        <p:spPr>
          <a:xfrm>
            <a:off x="975000" y="1714500"/>
            <a:ext cx="7449000" cy="284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Summary</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As a user, I want to view all of the Alabama authors from the 19th and 20th century to gain a complete picture of the literary landscape from this area and time.</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Description</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Currently, the website includes 150 authors in its literary map visualization and detail pages. However, there are around 1,500 data entries for authors from this time, so it is important to include these additional data points for completeness.</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Status</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Completed</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4" name="Shape 234"/>
        <p:cNvGrpSpPr/>
        <p:nvPr/>
      </p:nvGrpSpPr>
      <p:grpSpPr>
        <a:xfrm>
          <a:off x="0" y="0"/>
          <a:ext cx="0" cy="0"/>
          <a:chOff x="0" y="0"/>
          <a:chExt cx="0" cy="0"/>
        </a:xfrm>
      </p:grpSpPr>
      <p:sp>
        <p:nvSpPr>
          <p:cNvPr id="235" name="Google Shape;235;p38"/>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User Story 1.4 Progress</a:t>
            </a:r>
            <a:endParaRPr sz="2400"/>
          </a:p>
        </p:txBody>
      </p:sp>
      <p:pic>
        <p:nvPicPr>
          <p:cNvPr id="236" name="Google Shape;236;p38"/>
          <p:cNvPicPr preferRelativeResize="0"/>
          <p:nvPr/>
        </p:nvPicPr>
        <p:blipFill rotWithShape="1">
          <a:blip r:embed="rId3">
            <a:alphaModFix/>
          </a:blip>
          <a:srcRect b="0" l="0" r="36098" t="0"/>
          <a:stretch/>
        </p:blipFill>
        <p:spPr>
          <a:xfrm>
            <a:off x="519162" y="1560075"/>
            <a:ext cx="2706080" cy="2529276"/>
          </a:xfrm>
          <a:prstGeom prst="rect">
            <a:avLst/>
          </a:prstGeom>
          <a:noFill/>
          <a:ln cap="flat" cmpd="sng" w="19050">
            <a:solidFill>
              <a:schemeClr val="dk1"/>
            </a:solidFill>
            <a:prstDash val="solid"/>
            <a:round/>
            <a:headEnd len="sm" w="sm" type="none"/>
            <a:tailEnd len="sm" w="sm" type="none"/>
          </a:ln>
        </p:spPr>
      </p:pic>
      <p:sp>
        <p:nvSpPr>
          <p:cNvPr id="237" name="Google Shape;237;p38"/>
          <p:cNvSpPr txBox="1"/>
          <p:nvPr/>
        </p:nvSpPr>
        <p:spPr>
          <a:xfrm>
            <a:off x="549100" y="4089350"/>
            <a:ext cx="2706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Alabama Authors data entries</a:t>
            </a:r>
            <a:endParaRPr sz="1000">
              <a:solidFill>
                <a:schemeClr val="dk1"/>
              </a:solidFill>
              <a:latin typeface="DM Sans"/>
              <a:ea typeface="DM Sans"/>
              <a:cs typeface="DM Sans"/>
              <a:sym typeface="DM Sans"/>
            </a:endParaRPr>
          </a:p>
        </p:txBody>
      </p:sp>
      <p:sp>
        <p:nvSpPr>
          <p:cNvPr id="238" name="Google Shape;238;p38"/>
          <p:cNvSpPr txBox="1"/>
          <p:nvPr/>
        </p:nvSpPr>
        <p:spPr>
          <a:xfrm>
            <a:off x="4003925" y="4089350"/>
            <a:ext cx="4620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Alabama Authors data in Omeka Classic</a:t>
            </a:r>
            <a:endParaRPr sz="1000">
              <a:solidFill>
                <a:schemeClr val="dk1"/>
              </a:solidFill>
              <a:latin typeface="DM Sans"/>
              <a:ea typeface="DM Sans"/>
              <a:cs typeface="DM Sans"/>
              <a:sym typeface="DM Sans"/>
            </a:endParaRPr>
          </a:p>
        </p:txBody>
      </p:sp>
      <p:pic>
        <p:nvPicPr>
          <p:cNvPr id="239" name="Google Shape;239;p38"/>
          <p:cNvPicPr preferRelativeResize="0"/>
          <p:nvPr/>
        </p:nvPicPr>
        <p:blipFill>
          <a:blip r:embed="rId4">
            <a:alphaModFix/>
          </a:blip>
          <a:stretch>
            <a:fillRect/>
          </a:stretch>
        </p:blipFill>
        <p:spPr>
          <a:xfrm>
            <a:off x="4003962" y="1560075"/>
            <a:ext cx="4620826" cy="2529276"/>
          </a:xfrm>
          <a:prstGeom prst="rect">
            <a:avLst/>
          </a:prstGeom>
          <a:noFill/>
          <a:ln cap="flat" cmpd="sng" w="19050">
            <a:solidFill>
              <a:schemeClr val="dk1"/>
            </a:solidFill>
            <a:prstDash val="solid"/>
            <a:round/>
            <a:headEnd len="sm" w="sm" type="none"/>
            <a:tailEnd len="sm" w="sm" type="none"/>
          </a:ln>
        </p:spPr>
      </p:pic>
      <p:cxnSp>
        <p:nvCxnSpPr>
          <p:cNvPr id="240" name="Google Shape;240;p38"/>
          <p:cNvCxnSpPr/>
          <p:nvPr/>
        </p:nvCxnSpPr>
        <p:spPr>
          <a:xfrm flipH="1" rot="10800000">
            <a:off x="3459088" y="2821100"/>
            <a:ext cx="341100" cy="7200"/>
          </a:xfrm>
          <a:prstGeom prst="straightConnector1">
            <a:avLst/>
          </a:prstGeom>
          <a:noFill/>
          <a:ln cap="flat" cmpd="sng" w="19050">
            <a:solidFill>
              <a:schemeClr val="dk1"/>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9"/>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1.5 Chronology Data Visualization </a:t>
            </a:r>
            <a:endParaRPr/>
          </a:p>
          <a:p>
            <a:pPr indent="0" lvl="0" marL="0" rtl="0" algn="l">
              <a:spcBef>
                <a:spcPts val="0"/>
              </a:spcBef>
              <a:spcAft>
                <a:spcPts val="0"/>
              </a:spcAft>
              <a:buNone/>
            </a:pPr>
            <a:r>
              <a:rPr lang="es" sz="2400"/>
              <a:t>Cady Pridgeon</a:t>
            </a:r>
            <a:endParaRPr sz="2400"/>
          </a:p>
        </p:txBody>
      </p:sp>
      <p:sp>
        <p:nvSpPr>
          <p:cNvPr id="246" name="Google Shape;246;p39"/>
          <p:cNvSpPr txBox="1"/>
          <p:nvPr>
            <p:ph idx="1" type="body"/>
          </p:nvPr>
        </p:nvSpPr>
        <p:spPr>
          <a:xfrm>
            <a:off x="975000" y="1714475"/>
            <a:ext cx="7449000" cy="284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Summary</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As a user, I want to be able to access the Alabama Authors website from any device, such as a computer, tablet, or phone, and experience an accessible data visualization.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Description</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The data visualization should be responsive, supporting users from any device, including a mobile phone.</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Status</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Completed</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b="1" sz="1400">
              <a:solidFill>
                <a:schemeClr val="dk1"/>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0"/>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User Story 1.5 Progress</a:t>
            </a:r>
            <a:endParaRPr/>
          </a:p>
          <a:p>
            <a:pPr indent="0" lvl="0" marL="0" rtl="0" algn="l">
              <a:spcBef>
                <a:spcPts val="0"/>
              </a:spcBef>
              <a:spcAft>
                <a:spcPts val="0"/>
              </a:spcAft>
              <a:buNone/>
            </a:pPr>
            <a:r>
              <a:t/>
            </a:r>
            <a:endParaRPr sz="2400"/>
          </a:p>
        </p:txBody>
      </p:sp>
      <p:cxnSp>
        <p:nvCxnSpPr>
          <p:cNvPr id="252" name="Google Shape;252;p40"/>
          <p:cNvCxnSpPr/>
          <p:nvPr/>
        </p:nvCxnSpPr>
        <p:spPr>
          <a:xfrm flipH="1" rot="10800000">
            <a:off x="2932575" y="2811038"/>
            <a:ext cx="341100" cy="7200"/>
          </a:xfrm>
          <a:prstGeom prst="straightConnector1">
            <a:avLst/>
          </a:prstGeom>
          <a:noFill/>
          <a:ln cap="flat" cmpd="sng" w="19050">
            <a:solidFill>
              <a:schemeClr val="dk1"/>
            </a:solidFill>
            <a:prstDash val="solid"/>
            <a:round/>
            <a:headEnd len="med" w="med" type="none"/>
            <a:tailEnd len="med" w="med" type="triangle"/>
          </a:ln>
        </p:spPr>
      </p:cxnSp>
      <p:sp>
        <p:nvSpPr>
          <p:cNvPr id="253" name="Google Shape;253;p40"/>
          <p:cNvSpPr txBox="1"/>
          <p:nvPr/>
        </p:nvSpPr>
        <p:spPr>
          <a:xfrm>
            <a:off x="427588" y="4229200"/>
            <a:ext cx="273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D3.js chronology on mobile</a:t>
            </a:r>
            <a:endParaRPr sz="1000">
              <a:solidFill>
                <a:schemeClr val="dk1"/>
              </a:solidFill>
              <a:latin typeface="DM Sans"/>
              <a:ea typeface="DM Sans"/>
              <a:cs typeface="DM Sans"/>
              <a:sym typeface="DM Sans"/>
            </a:endParaRPr>
          </a:p>
        </p:txBody>
      </p:sp>
      <p:sp>
        <p:nvSpPr>
          <p:cNvPr id="254" name="Google Shape;254;p40"/>
          <p:cNvSpPr txBox="1"/>
          <p:nvPr/>
        </p:nvSpPr>
        <p:spPr>
          <a:xfrm>
            <a:off x="4756850" y="4229200"/>
            <a:ext cx="273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D3.js chronology on desktop</a:t>
            </a:r>
            <a:endParaRPr sz="1000">
              <a:solidFill>
                <a:schemeClr val="dk1"/>
              </a:solidFill>
              <a:latin typeface="DM Sans"/>
              <a:ea typeface="DM Sans"/>
              <a:cs typeface="DM Sans"/>
              <a:sym typeface="DM Sans"/>
            </a:endParaRPr>
          </a:p>
        </p:txBody>
      </p:sp>
      <p:pic>
        <p:nvPicPr>
          <p:cNvPr id="255" name="Google Shape;255;p40"/>
          <p:cNvPicPr preferRelativeResize="0"/>
          <p:nvPr/>
        </p:nvPicPr>
        <p:blipFill>
          <a:blip r:embed="rId3">
            <a:alphaModFix/>
          </a:blip>
          <a:stretch>
            <a:fillRect/>
          </a:stretch>
        </p:blipFill>
        <p:spPr>
          <a:xfrm>
            <a:off x="3533924" y="1400100"/>
            <a:ext cx="5182474" cy="2829099"/>
          </a:xfrm>
          <a:prstGeom prst="rect">
            <a:avLst/>
          </a:prstGeom>
          <a:noFill/>
          <a:ln cap="flat" cmpd="sng" w="19050">
            <a:solidFill>
              <a:schemeClr val="dk1"/>
            </a:solidFill>
            <a:prstDash val="solid"/>
            <a:round/>
            <a:headEnd len="sm" w="sm" type="none"/>
            <a:tailEnd len="sm" w="sm" type="none"/>
          </a:ln>
        </p:spPr>
      </p:pic>
      <p:pic>
        <p:nvPicPr>
          <p:cNvPr id="256" name="Google Shape;256;p40"/>
          <p:cNvPicPr preferRelativeResize="0"/>
          <p:nvPr/>
        </p:nvPicPr>
        <p:blipFill>
          <a:blip r:embed="rId4">
            <a:alphaModFix/>
          </a:blip>
          <a:stretch>
            <a:fillRect/>
          </a:stretch>
        </p:blipFill>
        <p:spPr>
          <a:xfrm>
            <a:off x="919450" y="1400100"/>
            <a:ext cx="1752900" cy="2829101"/>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0" name="Shape 260"/>
        <p:cNvGrpSpPr/>
        <p:nvPr/>
      </p:nvGrpSpPr>
      <p:grpSpPr>
        <a:xfrm>
          <a:off x="0" y="0"/>
          <a:ext cx="0" cy="0"/>
          <a:chOff x="0" y="0"/>
          <a:chExt cx="0" cy="0"/>
        </a:xfrm>
      </p:grpSpPr>
      <p:sp>
        <p:nvSpPr>
          <p:cNvPr id="261" name="Google Shape;261;p41"/>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User Story </a:t>
            </a:r>
            <a:r>
              <a:rPr lang="es"/>
              <a:t>1.5 Progress</a:t>
            </a:r>
            <a:endParaRPr/>
          </a:p>
          <a:p>
            <a:pPr indent="0" lvl="0" marL="0" rtl="0" algn="l">
              <a:spcBef>
                <a:spcPts val="0"/>
              </a:spcBef>
              <a:spcAft>
                <a:spcPts val="0"/>
              </a:spcAft>
              <a:buNone/>
            </a:pPr>
            <a:r>
              <a:t/>
            </a:r>
            <a:endParaRPr sz="2400"/>
          </a:p>
        </p:txBody>
      </p:sp>
      <p:pic>
        <p:nvPicPr>
          <p:cNvPr id="262" name="Google Shape;262;p41"/>
          <p:cNvPicPr preferRelativeResize="0"/>
          <p:nvPr/>
        </p:nvPicPr>
        <p:blipFill rotWithShape="1">
          <a:blip r:embed="rId3">
            <a:alphaModFix/>
          </a:blip>
          <a:srcRect b="0" l="46346" r="0" t="17505"/>
          <a:stretch/>
        </p:blipFill>
        <p:spPr>
          <a:xfrm>
            <a:off x="901312" y="1385149"/>
            <a:ext cx="3426427" cy="2878406"/>
          </a:xfrm>
          <a:prstGeom prst="rect">
            <a:avLst/>
          </a:prstGeom>
          <a:noFill/>
          <a:ln cap="flat" cmpd="sng" w="19050">
            <a:solidFill>
              <a:schemeClr val="dk1"/>
            </a:solidFill>
            <a:prstDash val="solid"/>
            <a:round/>
            <a:headEnd len="sm" w="sm" type="none"/>
            <a:tailEnd len="sm" w="sm" type="none"/>
          </a:ln>
        </p:spPr>
      </p:pic>
      <p:pic>
        <p:nvPicPr>
          <p:cNvPr id="263" name="Google Shape;263;p41"/>
          <p:cNvPicPr preferRelativeResize="0"/>
          <p:nvPr/>
        </p:nvPicPr>
        <p:blipFill rotWithShape="1">
          <a:blip r:embed="rId4">
            <a:alphaModFix/>
          </a:blip>
          <a:srcRect b="0" l="47467" r="0" t="19231"/>
          <a:stretch/>
        </p:blipFill>
        <p:spPr>
          <a:xfrm>
            <a:off x="4816262" y="1385151"/>
            <a:ext cx="3426427" cy="2878401"/>
          </a:xfrm>
          <a:prstGeom prst="rect">
            <a:avLst/>
          </a:prstGeom>
          <a:noFill/>
          <a:ln cap="flat" cmpd="sng" w="19050">
            <a:solidFill>
              <a:schemeClr val="dk1"/>
            </a:solidFill>
            <a:prstDash val="solid"/>
            <a:round/>
            <a:headEnd len="sm" w="sm" type="none"/>
            <a:tailEnd len="sm" w="sm" type="none"/>
          </a:ln>
        </p:spPr>
      </p:pic>
      <p:cxnSp>
        <p:nvCxnSpPr>
          <p:cNvPr id="264" name="Google Shape;264;p41"/>
          <p:cNvCxnSpPr/>
          <p:nvPr/>
        </p:nvCxnSpPr>
        <p:spPr>
          <a:xfrm flipH="1" rot="10800000">
            <a:off x="4401438" y="2820738"/>
            <a:ext cx="341100" cy="7200"/>
          </a:xfrm>
          <a:prstGeom prst="straightConnector1">
            <a:avLst/>
          </a:prstGeom>
          <a:noFill/>
          <a:ln cap="flat" cmpd="sng" w="19050">
            <a:solidFill>
              <a:schemeClr val="dk1"/>
            </a:solidFill>
            <a:prstDash val="solid"/>
            <a:round/>
            <a:headEnd len="med" w="med" type="none"/>
            <a:tailEnd len="med" w="med" type="triangle"/>
          </a:ln>
        </p:spPr>
      </p:cxnSp>
      <p:sp>
        <p:nvSpPr>
          <p:cNvPr id="265" name="Google Shape;265;p41"/>
          <p:cNvSpPr txBox="1"/>
          <p:nvPr/>
        </p:nvSpPr>
        <p:spPr>
          <a:xfrm>
            <a:off x="1246213" y="4263550"/>
            <a:ext cx="273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Previous </a:t>
            </a:r>
            <a:r>
              <a:rPr lang="es" sz="1000">
                <a:solidFill>
                  <a:schemeClr val="dk1"/>
                </a:solidFill>
                <a:latin typeface="DM Sans"/>
                <a:ea typeface="DM Sans"/>
                <a:cs typeface="DM Sans"/>
                <a:sym typeface="DM Sans"/>
              </a:rPr>
              <a:t>D3.js chronology hover</a:t>
            </a:r>
            <a:endParaRPr sz="1000">
              <a:solidFill>
                <a:schemeClr val="dk1"/>
              </a:solidFill>
              <a:latin typeface="DM Sans"/>
              <a:ea typeface="DM Sans"/>
              <a:cs typeface="DM Sans"/>
              <a:sym typeface="DM Sans"/>
            </a:endParaRPr>
          </a:p>
        </p:txBody>
      </p:sp>
      <p:sp>
        <p:nvSpPr>
          <p:cNvPr id="266" name="Google Shape;266;p41"/>
          <p:cNvSpPr txBox="1"/>
          <p:nvPr/>
        </p:nvSpPr>
        <p:spPr>
          <a:xfrm>
            <a:off x="5161163" y="4263550"/>
            <a:ext cx="273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Current</a:t>
            </a:r>
            <a:r>
              <a:rPr lang="es" sz="1000">
                <a:solidFill>
                  <a:schemeClr val="dk1"/>
                </a:solidFill>
                <a:latin typeface="DM Sans"/>
                <a:ea typeface="DM Sans"/>
                <a:cs typeface="DM Sans"/>
                <a:sym typeface="DM Sans"/>
              </a:rPr>
              <a:t> D3.js chronology hover</a:t>
            </a:r>
            <a:endParaRPr sz="1000">
              <a:solidFill>
                <a:schemeClr val="dk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2"/>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1.6 Chronology Data Visualization </a:t>
            </a:r>
            <a:endParaRPr/>
          </a:p>
          <a:p>
            <a:pPr indent="0" lvl="0" marL="0" rtl="0" algn="l">
              <a:spcBef>
                <a:spcPts val="0"/>
              </a:spcBef>
              <a:spcAft>
                <a:spcPts val="0"/>
              </a:spcAft>
              <a:buNone/>
            </a:pPr>
            <a:r>
              <a:rPr lang="es" sz="2400"/>
              <a:t>Cady Pridgeon</a:t>
            </a:r>
            <a:endParaRPr sz="2400"/>
          </a:p>
        </p:txBody>
      </p:sp>
      <p:sp>
        <p:nvSpPr>
          <p:cNvPr id="272" name="Google Shape;272;p42"/>
          <p:cNvSpPr txBox="1"/>
          <p:nvPr>
            <p:ph idx="1" type="body"/>
          </p:nvPr>
        </p:nvSpPr>
        <p:spPr>
          <a:xfrm>
            <a:off x="975000" y="1704800"/>
            <a:ext cx="7449000" cy="284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Summary</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As a user, I want to experience an accessible user interface on the Alabama Authors website to ensure my abilities do not interfere with viable interactions on the website.</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Description</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Color contrast, tab index, and verbiage are a few aspects that make an interface accessible and inclusive. It is crucial that anyone, regardless of their abilities, should be able to access and navigate the website and visualizations with ease.</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Status</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Completed</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3"/>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User Story 1.6 Progress</a:t>
            </a:r>
            <a:endParaRPr sz="2400"/>
          </a:p>
        </p:txBody>
      </p:sp>
      <p:sp>
        <p:nvSpPr>
          <p:cNvPr id="278" name="Google Shape;278;p43"/>
          <p:cNvSpPr txBox="1"/>
          <p:nvPr/>
        </p:nvSpPr>
        <p:spPr>
          <a:xfrm>
            <a:off x="2615013" y="4274275"/>
            <a:ext cx="4025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Using tab index to navigate the D3.js chronology visualization</a:t>
            </a:r>
            <a:endParaRPr sz="1000">
              <a:solidFill>
                <a:schemeClr val="dk1"/>
              </a:solidFill>
              <a:latin typeface="DM Sans"/>
              <a:ea typeface="DM Sans"/>
              <a:cs typeface="DM Sans"/>
              <a:sym typeface="DM Sans"/>
            </a:endParaRPr>
          </a:p>
        </p:txBody>
      </p:sp>
      <p:pic>
        <p:nvPicPr>
          <p:cNvPr id="279" name="Google Shape;279;p43"/>
          <p:cNvPicPr preferRelativeResize="0"/>
          <p:nvPr/>
        </p:nvPicPr>
        <p:blipFill>
          <a:blip r:embed="rId3">
            <a:alphaModFix/>
          </a:blip>
          <a:stretch>
            <a:fillRect/>
          </a:stretch>
        </p:blipFill>
        <p:spPr>
          <a:xfrm>
            <a:off x="1899163" y="1356075"/>
            <a:ext cx="5345674" cy="2918201"/>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Alabama Authors</a:t>
            </a:r>
            <a:endParaRPr/>
          </a:p>
          <a:p>
            <a:pPr indent="0" lvl="0" marL="0" rtl="0" algn="l">
              <a:spcBef>
                <a:spcPts val="0"/>
              </a:spcBef>
              <a:spcAft>
                <a:spcPts val="0"/>
              </a:spcAft>
              <a:buNone/>
            </a:pPr>
            <a:r>
              <a:rPr lang="es" sz="2400"/>
              <a:t>Laura Wilson</a:t>
            </a:r>
            <a:endParaRPr sz="2400"/>
          </a:p>
        </p:txBody>
      </p:sp>
      <p:sp>
        <p:nvSpPr>
          <p:cNvPr id="145" name="Google Shape;145;p26"/>
          <p:cNvSpPr txBox="1"/>
          <p:nvPr>
            <p:ph idx="1" type="body"/>
          </p:nvPr>
        </p:nvSpPr>
        <p:spPr>
          <a:xfrm>
            <a:off x="975000" y="1704800"/>
            <a:ext cx="3723000" cy="2859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Introduction</a:t>
            </a:r>
            <a:endParaRPr b="1"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Alabama Authors of the 19th and 20th Centuries</a:t>
            </a:r>
            <a:endParaRPr sz="1400">
              <a:solidFill>
                <a:schemeClr val="dk1"/>
              </a:solidFill>
              <a:latin typeface="DM Sans"/>
              <a:ea typeface="DM Sans"/>
              <a:cs typeface="DM Sans"/>
              <a:sym typeface="DM Sans"/>
            </a:endParaRPr>
          </a:p>
          <a:p>
            <a:pPr indent="-317500" lvl="1" marL="914400" rtl="0" algn="l">
              <a:lnSpc>
                <a:spcPct val="115000"/>
              </a:lnSpc>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Dr. Beverly Park Rilett</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Project Mission</a:t>
            </a:r>
            <a:endParaRPr b="1"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Visualize wealth of data</a:t>
            </a:r>
            <a:endParaRPr sz="1400">
              <a:solidFill>
                <a:schemeClr val="dk1"/>
              </a:solidFill>
              <a:latin typeface="DM Sans"/>
              <a:ea typeface="DM Sans"/>
              <a:cs typeface="DM Sans"/>
              <a:sym typeface="DM Sans"/>
            </a:endParaRPr>
          </a:p>
          <a:p>
            <a:pPr indent="-317500" lvl="1" marL="914400" rtl="0" algn="l">
              <a:lnSpc>
                <a:spcPct val="115000"/>
              </a:lnSpc>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Author lifespans</a:t>
            </a:r>
            <a:endParaRPr>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Chronology</a:t>
            </a:r>
            <a:endParaRPr sz="1400">
              <a:solidFill>
                <a:schemeClr val="dk1"/>
              </a:solidFill>
              <a:latin typeface="DM Sans"/>
              <a:ea typeface="DM Sans"/>
              <a:cs typeface="DM Sans"/>
              <a:sym typeface="DM Sans"/>
            </a:endParaRPr>
          </a:p>
          <a:p>
            <a:pPr indent="-317500" lvl="1" marL="914400" rtl="0" algn="l">
              <a:lnSpc>
                <a:spcPct val="115000"/>
              </a:lnSpc>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Encourages data exploration</a:t>
            </a:r>
            <a:endParaRPr>
              <a:solidFill>
                <a:schemeClr val="dk1"/>
              </a:solidFill>
              <a:latin typeface="DM Sans"/>
              <a:ea typeface="DM Sans"/>
              <a:cs typeface="DM Sans"/>
              <a:sym typeface="DM Sans"/>
            </a:endParaRPr>
          </a:p>
          <a:p>
            <a:pPr indent="-317500" lvl="1" marL="914400" rtl="0" algn="l">
              <a:lnSpc>
                <a:spcPct val="115000"/>
              </a:lnSpc>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Valuable for research</a:t>
            </a:r>
            <a:endParaRPr>
              <a:solidFill>
                <a:schemeClr val="dk1"/>
              </a:solidFill>
              <a:latin typeface="DM Sans"/>
              <a:ea typeface="DM Sans"/>
              <a:cs typeface="DM Sans"/>
              <a:sym typeface="DM Sans"/>
            </a:endParaRPr>
          </a:p>
        </p:txBody>
      </p:sp>
      <p:pic>
        <p:nvPicPr>
          <p:cNvPr id="146" name="Google Shape;146;p26"/>
          <p:cNvPicPr preferRelativeResize="0"/>
          <p:nvPr/>
        </p:nvPicPr>
        <p:blipFill rotWithShape="1">
          <a:blip r:embed="rId3">
            <a:alphaModFix/>
          </a:blip>
          <a:srcRect b="0" l="1332" r="0" t="0"/>
          <a:stretch/>
        </p:blipFill>
        <p:spPr>
          <a:xfrm>
            <a:off x="5295700" y="635812"/>
            <a:ext cx="3347101" cy="3379276"/>
          </a:xfrm>
          <a:prstGeom prst="rect">
            <a:avLst/>
          </a:prstGeom>
          <a:noFill/>
          <a:ln cap="flat" cmpd="sng" w="19050">
            <a:solidFill>
              <a:schemeClr val="dk1"/>
            </a:solidFill>
            <a:prstDash val="solid"/>
            <a:round/>
            <a:headEnd len="sm" w="sm" type="none"/>
            <a:tailEnd len="sm" w="sm" type="none"/>
          </a:ln>
        </p:spPr>
      </p:pic>
      <p:sp>
        <p:nvSpPr>
          <p:cNvPr id="147" name="Google Shape;147;p26"/>
          <p:cNvSpPr txBox="1"/>
          <p:nvPr/>
        </p:nvSpPr>
        <p:spPr>
          <a:xfrm>
            <a:off x="5295700" y="4015100"/>
            <a:ext cx="3347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Sample of the AL Author Collection from the Alabama Authors website</a:t>
            </a:r>
            <a:endParaRPr sz="1000">
              <a:solidFill>
                <a:schemeClr val="dk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3" name="Shape 283"/>
        <p:cNvGrpSpPr/>
        <p:nvPr/>
      </p:nvGrpSpPr>
      <p:grpSpPr>
        <a:xfrm>
          <a:off x="0" y="0"/>
          <a:ext cx="0" cy="0"/>
          <a:chOff x="0" y="0"/>
          <a:chExt cx="0" cy="0"/>
        </a:xfrm>
      </p:grpSpPr>
      <p:sp>
        <p:nvSpPr>
          <p:cNvPr id="284" name="Google Shape;284;p44"/>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User Story 1.6 Progress</a:t>
            </a:r>
            <a:endParaRPr sz="2400"/>
          </a:p>
        </p:txBody>
      </p:sp>
      <p:pic>
        <p:nvPicPr>
          <p:cNvPr id="285" name="Google Shape;285;p44"/>
          <p:cNvPicPr preferRelativeResize="0"/>
          <p:nvPr/>
        </p:nvPicPr>
        <p:blipFill>
          <a:blip r:embed="rId3">
            <a:alphaModFix/>
          </a:blip>
          <a:stretch>
            <a:fillRect/>
          </a:stretch>
        </p:blipFill>
        <p:spPr>
          <a:xfrm>
            <a:off x="447250" y="1655725"/>
            <a:ext cx="4025477" cy="2199476"/>
          </a:xfrm>
          <a:prstGeom prst="rect">
            <a:avLst/>
          </a:prstGeom>
          <a:noFill/>
          <a:ln cap="flat" cmpd="sng" w="19050">
            <a:solidFill>
              <a:schemeClr val="dk1"/>
            </a:solidFill>
            <a:prstDash val="solid"/>
            <a:round/>
            <a:headEnd len="sm" w="sm" type="none"/>
            <a:tailEnd len="sm" w="sm" type="none"/>
          </a:ln>
        </p:spPr>
      </p:pic>
      <p:pic>
        <p:nvPicPr>
          <p:cNvPr id="286" name="Google Shape;286;p44"/>
          <p:cNvPicPr preferRelativeResize="0"/>
          <p:nvPr/>
        </p:nvPicPr>
        <p:blipFill>
          <a:blip r:embed="rId4">
            <a:alphaModFix/>
          </a:blip>
          <a:stretch>
            <a:fillRect/>
          </a:stretch>
        </p:blipFill>
        <p:spPr>
          <a:xfrm>
            <a:off x="4671275" y="1655725"/>
            <a:ext cx="4025477" cy="2199467"/>
          </a:xfrm>
          <a:prstGeom prst="rect">
            <a:avLst/>
          </a:prstGeom>
          <a:noFill/>
          <a:ln cap="flat" cmpd="sng" w="19050">
            <a:solidFill>
              <a:schemeClr val="dk1"/>
            </a:solidFill>
            <a:prstDash val="solid"/>
            <a:round/>
            <a:headEnd len="sm" w="sm" type="none"/>
            <a:tailEnd len="sm" w="sm" type="none"/>
          </a:ln>
        </p:spPr>
      </p:pic>
      <p:sp>
        <p:nvSpPr>
          <p:cNvPr id="287" name="Google Shape;287;p44"/>
          <p:cNvSpPr txBox="1"/>
          <p:nvPr/>
        </p:nvSpPr>
        <p:spPr>
          <a:xfrm>
            <a:off x="447250" y="3855200"/>
            <a:ext cx="4025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Viewing initial D3.js chronology with trichromacy / normal vision</a:t>
            </a:r>
            <a:endParaRPr sz="1000">
              <a:solidFill>
                <a:schemeClr val="dk1"/>
              </a:solidFill>
              <a:latin typeface="DM Sans"/>
              <a:ea typeface="DM Sans"/>
              <a:cs typeface="DM Sans"/>
              <a:sym typeface="DM Sans"/>
            </a:endParaRPr>
          </a:p>
        </p:txBody>
      </p:sp>
      <p:sp>
        <p:nvSpPr>
          <p:cNvPr id="288" name="Google Shape;288;p44"/>
          <p:cNvSpPr txBox="1"/>
          <p:nvPr/>
        </p:nvSpPr>
        <p:spPr>
          <a:xfrm>
            <a:off x="4671275" y="3855200"/>
            <a:ext cx="4025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Viewing initial D3.js chronology with red-blindness / protanopia</a:t>
            </a:r>
            <a:endParaRPr sz="1000">
              <a:solidFill>
                <a:schemeClr val="dk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2" name="Shape 292"/>
        <p:cNvGrpSpPr/>
        <p:nvPr/>
      </p:nvGrpSpPr>
      <p:grpSpPr>
        <a:xfrm>
          <a:off x="0" y="0"/>
          <a:ext cx="0" cy="0"/>
          <a:chOff x="0" y="0"/>
          <a:chExt cx="0" cy="0"/>
        </a:xfrm>
      </p:grpSpPr>
      <p:sp>
        <p:nvSpPr>
          <p:cNvPr id="293" name="Google Shape;293;p45"/>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User Story 1.6 Progress</a:t>
            </a:r>
            <a:endParaRPr sz="2400"/>
          </a:p>
        </p:txBody>
      </p:sp>
      <p:sp>
        <p:nvSpPr>
          <p:cNvPr id="294" name="Google Shape;294;p45"/>
          <p:cNvSpPr txBox="1"/>
          <p:nvPr/>
        </p:nvSpPr>
        <p:spPr>
          <a:xfrm>
            <a:off x="447250" y="3855200"/>
            <a:ext cx="4025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Viewing current D3.js chronology with trichromacy / normal vision</a:t>
            </a:r>
            <a:endParaRPr sz="1000">
              <a:solidFill>
                <a:schemeClr val="dk1"/>
              </a:solidFill>
              <a:latin typeface="DM Sans"/>
              <a:ea typeface="DM Sans"/>
              <a:cs typeface="DM Sans"/>
              <a:sym typeface="DM Sans"/>
            </a:endParaRPr>
          </a:p>
        </p:txBody>
      </p:sp>
      <p:sp>
        <p:nvSpPr>
          <p:cNvPr id="295" name="Google Shape;295;p45"/>
          <p:cNvSpPr txBox="1"/>
          <p:nvPr/>
        </p:nvSpPr>
        <p:spPr>
          <a:xfrm>
            <a:off x="4671275" y="3855200"/>
            <a:ext cx="4025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Viewing current D3.js chronology with red-blindness / protanopia</a:t>
            </a:r>
            <a:endParaRPr sz="1000">
              <a:solidFill>
                <a:schemeClr val="dk1"/>
              </a:solidFill>
              <a:latin typeface="DM Sans"/>
              <a:ea typeface="DM Sans"/>
              <a:cs typeface="DM Sans"/>
              <a:sym typeface="DM Sans"/>
            </a:endParaRPr>
          </a:p>
        </p:txBody>
      </p:sp>
      <p:pic>
        <p:nvPicPr>
          <p:cNvPr id="296" name="Google Shape;296;p45"/>
          <p:cNvPicPr preferRelativeResize="0"/>
          <p:nvPr/>
        </p:nvPicPr>
        <p:blipFill>
          <a:blip r:embed="rId3">
            <a:alphaModFix/>
          </a:blip>
          <a:stretch>
            <a:fillRect/>
          </a:stretch>
        </p:blipFill>
        <p:spPr>
          <a:xfrm>
            <a:off x="447215" y="1655738"/>
            <a:ext cx="4025477" cy="2199459"/>
          </a:xfrm>
          <a:prstGeom prst="rect">
            <a:avLst/>
          </a:prstGeom>
          <a:noFill/>
          <a:ln cap="flat" cmpd="sng" w="19050">
            <a:solidFill>
              <a:schemeClr val="dk1"/>
            </a:solidFill>
            <a:prstDash val="solid"/>
            <a:round/>
            <a:headEnd len="sm" w="sm" type="none"/>
            <a:tailEnd len="sm" w="sm" type="none"/>
          </a:ln>
        </p:spPr>
      </p:pic>
      <p:pic>
        <p:nvPicPr>
          <p:cNvPr id="297" name="Google Shape;297;p45"/>
          <p:cNvPicPr preferRelativeResize="0"/>
          <p:nvPr/>
        </p:nvPicPr>
        <p:blipFill>
          <a:blip r:embed="rId4">
            <a:alphaModFix/>
          </a:blip>
          <a:stretch>
            <a:fillRect/>
          </a:stretch>
        </p:blipFill>
        <p:spPr>
          <a:xfrm>
            <a:off x="4671249" y="1655750"/>
            <a:ext cx="4025441" cy="2199450"/>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1" name="Shape 301"/>
        <p:cNvGrpSpPr/>
        <p:nvPr/>
      </p:nvGrpSpPr>
      <p:grpSpPr>
        <a:xfrm>
          <a:off x="0" y="0"/>
          <a:ext cx="0" cy="0"/>
          <a:chOff x="0" y="0"/>
          <a:chExt cx="0" cy="0"/>
        </a:xfrm>
      </p:grpSpPr>
      <p:sp>
        <p:nvSpPr>
          <p:cNvPr id="302" name="Google Shape;302;p46"/>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1.7 Chronology Data Visualization </a:t>
            </a:r>
            <a:endParaRPr/>
          </a:p>
          <a:p>
            <a:pPr indent="0" lvl="0" marL="0" rtl="0" algn="l">
              <a:spcBef>
                <a:spcPts val="0"/>
              </a:spcBef>
              <a:spcAft>
                <a:spcPts val="0"/>
              </a:spcAft>
              <a:buNone/>
            </a:pPr>
            <a:r>
              <a:rPr lang="es" sz="2400"/>
              <a:t>Cady Pridgeon</a:t>
            </a:r>
            <a:endParaRPr sz="2400"/>
          </a:p>
        </p:txBody>
      </p:sp>
      <p:sp>
        <p:nvSpPr>
          <p:cNvPr id="303" name="Google Shape;303;p46"/>
          <p:cNvSpPr txBox="1"/>
          <p:nvPr>
            <p:ph idx="1" type="body"/>
          </p:nvPr>
        </p:nvSpPr>
        <p:spPr>
          <a:xfrm>
            <a:off x="975000" y="1714475"/>
            <a:ext cx="7449000" cy="284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Summary</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As a user, I want to view only the 150 completed Alabama Authors found on the website on the chronology to bring improved alignment and consistency to my research and exploration experience.</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Description</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Previously, the D3.js chronology visualization utilized the 1700 author data entries, even though these authors were not published on the website. To keep the visualization and website more consistent, the chronology would use the author collection data.</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Status</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Completed</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7" name="Shape 307"/>
        <p:cNvGrpSpPr/>
        <p:nvPr/>
      </p:nvGrpSpPr>
      <p:grpSpPr>
        <a:xfrm>
          <a:off x="0" y="0"/>
          <a:ext cx="0" cy="0"/>
          <a:chOff x="0" y="0"/>
          <a:chExt cx="0" cy="0"/>
        </a:xfrm>
      </p:grpSpPr>
      <p:sp>
        <p:nvSpPr>
          <p:cNvPr id="308" name="Google Shape;308;p47"/>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User Story 1.7 Progress</a:t>
            </a:r>
            <a:endParaRPr sz="2400"/>
          </a:p>
        </p:txBody>
      </p:sp>
      <p:sp>
        <p:nvSpPr>
          <p:cNvPr id="309" name="Google Shape;309;p47"/>
          <p:cNvSpPr txBox="1"/>
          <p:nvPr/>
        </p:nvSpPr>
        <p:spPr>
          <a:xfrm>
            <a:off x="447250" y="3855200"/>
            <a:ext cx="4025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Viewing D3.js chronology with 1700 author entries</a:t>
            </a:r>
            <a:endParaRPr sz="1000">
              <a:solidFill>
                <a:schemeClr val="dk1"/>
              </a:solidFill>
              <a:latin typeface="DM Sans"/>
              <a:ea typeface="DM Sans"/>
              <a:cs typeface="DM Sans"/>
              <a:sym typeface="DM Sans"/>
            </a:endParaRPr>
          </a:p>
        </p:txBody>
      </p:sp>
      <p:sp>
        <p:nvSpPr>
          <p:cNvPr id="310" name="Google Shape;310;p47"/>
          <p:cNvSpPr txBox="1"/>
          <p:nvPr/>
        </p:nvSpPr>
        <p:spPr>
          <a:xfrm>
            <a:off x="4671275" y="3855200"/>
            <a:ext cx="4025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Viewing D3.js chronology with 150 author entries</a:t>
            </a:r>
            <a:endParaRPr sz="1000">
              <a:solidFill>
                <a:schemeClr val="dk1"/>
              </a:solidFill>
              <a:latin typeface="DM Sans"/>
              <a:ea typeface="DM Sans"/>
              <a:cs typeface="DM Sans"/>
              <a:sym typeface="DM Sans"/>
            </a:endParaRPr>
          </a:p>
        </p:txBody>
      </p:sp>
      <p:pic>
        <p:nvPicPr>
          <p:cNvPr id="311" name="Google Shape;311;p47"/>
          <p:cNvPicPr preferRelativeResize="0"/>
          <p:nvPr/>
        </p:nvPicPr>
        <p:blipFill>
          <a:blip r:embed="rId3">
            <a:alphaModFix/>
          </a:blip>
          <a:stretch>
            <a:fillRect/>
          </a:stretch>
        </p:blipFill>
        <p:spPr>
          <a:xfrm>
            <a:off x="447250" y="1655778"/>
            <a:ext cx="4025400" cy="2199422"/>
          </a:xfrm>
          <a:prstGeom prst="rect">
            <a:avLst/>
          </a:prstGeom>
          <a:noFill/>
          <a:ln cap="flat" cmpd="sng" w="19050">
            <a:solidFill>
              <a:schemeClr val="dk1"/>
            </a:solidFill>
            <a:prstDash val="solid"/>
            <a:round/>
            <a:headEnd len="sm" w="sm" type="none"/>
            <a:tailEnd len="sm" w="sm" type="none"/>
          </a:ln>
        </p:spPr>
      </p:pic>
      <p:pic>
        <p:nvPicPr>
          <p:cNvPr id="312" name="Google Shape;312;p47"/>
          <p:cNvPicPr preferRelativeResize="0"/>
          <p:nvPr/>
        </p:nvPicPr>
        <p:blipFill>
          <a:blip r:embed="rId4">
            <a:alphaModFix/>
          </a:blip>
          <a:stretch>
            <a:fillRect/>
          </a:stretch>
        </p:blipFill>
        <p:spPr>
          <a:xfrm>
            <a:off x="4671275" y="1655791"/>
            <a:ext cx="4025400" cy="2199397"/>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6" name="Shape 316"/>
        <p:cNvGrpSpPr/>
        <p:nvPr/>
      </p:nvGrpSpPr>
      <p:grpSpPr>
        <a:xfrm>
          <a:off x="0" y="0"/>
          <a:ext cx="0" cy="0"/>
          <a:chOff x="0" y="0"/>
          <a:chExt cx="0" cy="0"/>
        </a:xfrm>
      </p:grpSpPr>
      <p:sp>
        <p:nvSpPr>
          <p:cNvPr id="317" name="Google Shape;317;p48"/>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2.0</a:t>
            </a:r>
            <a:r>
              <a:rPr lang="es"/>
              <a:t> </a:t>
            </a:r>
            <a:r>
              <a:rPr lang="es"/>
              <a:t>Author Details Page </a:t>
            </a:r>
            <a:r>
              <a:rPr lang="es"/>
              <a:t> </a:t>
            </a:r>
            <a:endParaRPr/>
          </a:p>
          <a:p>
            <a:pPr indent="0" lvl="0" marL="0" rtl="0" algn="l">
              <a:spcBef>
                <a:spcPts val="0"/>
              </a:spcBef>
              <a:spcAft>
                <a:spcPts val="0"/>
              </a:spcAft>
              <a:buNone/>
            </a:pPr>
            <a:r>
              <a:rPr lang="es" sz="2400"/>
              <a:t>Cady Pridgeon</a:t>
            </a:r>
            <a:endParaRPr sz="2400"/>
          </a:p>
        </p:txBody>
      </p:sp>
      <p:sp>
        <p:nvSpPr>
          <p:cNvPr id="318" name="Google Shape;318;p48"/>
          <p:cNvSpPr txBox="1"/>
          <p:nvPr>
            <p:ph idx="1" type="body"/>
          </p:nvPr>
        </p:nvSpPr>
        <p:spPr>
          <a:xfrm>
            <a:off x="975000" y="1724175"/>
            <a:ext cx="7449000" cy="284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Summary</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As a user, I want to view an author's date of birth and date of death on their details page to quickly remember the period they lived through.</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Description</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While users can view an author's date of birth on data visualizations, their birth date and death date are missing from their detail page. This could frustrate users by creating an inconsistency in data availability over various pages on the site.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Status</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Discarded</a:t>
            </a:r>
            <a:endParaRPr sz="1400">
              <a:solidFill>
                <a:schemeClr val="dk1"/>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9"/>
          <p:cNvSpPr txBox="1"/>
          <p:nvPr>
            <p:ph idx="1" type="body"/>
          </p:nvPr>
        </p:nvSpPr>
        <p:spPr>
          <a:xfrm>
            <a:off x="975000" y="1714125"/>
            <a:ext cx="7449000" cy="284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Summary</a:t>
            </a:r>
            <a:endParaRPr b="1" sz="140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400">
                <a:solidFill>
                  <a:schemeClr val="dk1"/>
                </a:solidFill>
                <a:latin typeface="DM Sans"/>
                <a:ea typeface="DM Sans"/>
                <a:cs typeface="DM Sans"/>
                <a:sym typeface="DM Sans"/>
              </a:rPr>
              <a:t>As a user, I want to view publications from the Alabama Authors Book List Collection on an interactive calendar wheel.</a:t>
            </a:r>
            <a:endParaRPr sz="17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Description</a:t>
            </a:r>
            <a:endParaRPr b="1" sz="140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400">
                <a:solidFill>
                  <a:schemeClr val="dk1"/>
                </a:solidFill>
                <a:latin typeface="DM Sans"/>
                <a:ea typeface="DM Sans"/>
                <a:cs typeface="DM Sans"/>
                <a:sym typeface="DM Sans"/>
              </a:rPr>
              <a:t>An interactive calendar wheel visualization would enable users to access specific time periods to identify and analyze the associated publications. This would facilitate the education, understanding, and research of the publications.</a:t>
            </a:r>
            <a:endParaRPr sz="17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Status</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Completed</a:t>
            </a:r>
            <a:endParaRPr sz="1400">
              <a:solidFill>
                <a:schemeClr val="dk1"/>
              </a:solidFill>
              <a:latin typeface="DM Sans"/>
              <a:ea typeface="DM Sans"/>
              <a:cs typeface="DM Sans"/>
              <a:sym typeface="DM Sans"/>
            </a:endParaRPr>
          </a:p>
        </p:txBody>
      </p:sp>
      <p:sp>
        <p:nvSpPr>
          <p:cNvPr id="324" name="Google Shape;324;p49"/>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3.0 Calendar Wheel Visualization   </a:t>
            </a:r>
            <a:endParaRPr/>
          </a:p>
          <a:p>
            <a:pPr indent="0" lvl="0" marL="0" rtl="0" algn="l">
              <a:spcBef>
                <a:spcPts val="0"/>
              </a:spcBef>
              <a:spcAft>
                <a:spcPts val="0"/>
              </a:spcAft>
              <a:buNone/>
            </a:pPr>
            <a:r>
              <a:rPr lang="es" sz="2400"/>
              <a:t>Amee Kivette</a:t>
            </a:r>
            <a:endParaRPr sz="2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0"/>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User Story 3.0 Progress</a:t>
            </a:r>
            <a:endParaRPr/>
          </a:p>
          <a:p>
            <a:pPr indent="0" lvl="0" marL="0" rtl="0" algn="l">
              <a:spcBef>
                <a:spcPts val="0"/>
              </a:spcBef>
              <a:spcAft>
                <a:spcPts val="0"/>
              </a:spcAft>
              <a:buNone/>
            </a:pPr>
            <a:r>
              <a:t/>
            </a:r>
            <a:endParaRPr sz="2400"/>
          </a:p>
        </p:txBody>
      </p:sp>
      <p:pic>
        <p:nvPicPr>
          <p:cNvPr id="330" name="Google Shape;330;p50"/>
          <p:cNvPicPr preferRelativeResize="0"/>
          <p:nvPr/>
        </p:nvPicPr>
        <p:blipFill rotWithShape="1">
          <a:blip r:embed="rId3">
            <a:alphaModFix/>
          </a:blip>
          <a:srcRect b="0" l="0" r="0" t="0"/>
          <a:stretch/>
        </p:blipFill>
        <p:spPr>
          <a:xfrm>
            <a:off x="1292850" y="1200375"/>
            <a:ext cx="6558300" cy="3158675"/>
          </a:xfrm>
          <a:prstGeom prst="rect">
            <a:avLst/>
          </a:prstGeom>
          <a:noFill/>
          <a:ln cap="flat" cmpd="sng" w="19050">
            <a:solidFill>
              <a:schemeClr val="dk1"/>
            </a:solidFill>
            <a:prstDash val="solid"/>
            <a:round/>
            <a:headEnd len="sm" w="sm" type="none"/>
            <a:tailEnd len="sm" w="sm" type="none"/>
          </a:ln>
        </p:spPr>
      </p:pic>
      <p:sp>
        <p:nvSpPr>
          <p:cNvPr id="331" name="Google Shape;331;p50"/>
          <p:cNvSpPr txBox="1"/>
          <p:nvPr/>
        </p:nvSpPr>
        <p:spPr>
          <a:xfrm>
            <a:off x="3083700" y="4359050"/>
            <a:ext cx="297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Neatline</a:t>
            </a:r>
            <a:r>
              <a:rPr lang="es" sz="1000">
                <a:solidFill>
                  <a:schemeClr val="dk1"/>
                </a:solidFill>
                <a:latin typeface="DM Sans"/>
                <a:ea typeface="DM Sans"/>
                <a:cs typeface="DM Sans"/>
                <a:sym typeface="DM Sans"/>
              </a:rPr>
              <a:t> publication </a:t>
            </a:r>
            <a:r>
              <a:rPr lang="es" sz="1000">
                <a:solidFill>
                  <a:schemeClr val="dk1"/>
                </a:solidFill>
                <a:latin typeface="DM Sans"/>
                <a:ea typeface="DM Sans"/>
                <a:cs typeface="DM Sans"/>
                <a:sym typeface="DM Sans"/>
              </a:rPr>
              <a:t>data visualization</a:t>
            </a:r>
            <a:endParaRPr sz="1000">
              <a:solidFill>
                <a:schemeClr val="dk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1"/>
          <p:cNvSpPr txBox="1"/>
          <p:nvPr>
            <p:ph idx="1" type="body"/>
          </p:nvPr>
        </p:nvSpPr>
        <p:spPr>
          <a:xfrm>
            <a:off x="975000" y="1714150"/>
            <a:ext cx="7449000" cy="284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Summary</a:t>
            </a:r>
            <a:endParaRPr b="1" sz="140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400">
                <a:solidFill>
                  <a:schemeClr val="dk1"/>
                </a:solidFill>
                <a:latin typeface="DM Sans"/>
                <a:ea typeface="DM Sans"/>
                <a:cs typeface="DM Sans"/>
                <a:sym typeface="DM Sans"/>
              </a:rPr>
              <a:t>As a user, I want to view the publication densities of each time period on the calendar wheel as a heat map.</a:t>
            </a:r>
            <a:endParaRPr sz="20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Description</a:t>
            </a:r>
            <a:endParaRPr b="1" sz="140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400">
                <a:solidFill>
                  <a:schemeClr val="dk1"/>
                </a:solidFill>
                <a:latin typeface="DM Sans"/>
                <a:ea typeface="DM Sans"/>
                <a:cs typeface="DM Sans"/>
                <a:sym typeface="DM Sans"/>
              </a:rPr>
              <a:t>A heat map of the publication densities would provide a comprehensive view of the magnitude of the collection throughout the decades of the 19th and 20th centuries.</a:t>
            </a:r>
            <a:endParaRPr sz="20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Status</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Completed</a:t>
            </a:r>
            <a:endParaRPr sz="1400">
              <a:solidFill>
                <a:schemeClr val="dk1"/>
              </a:solidFill>
              <a:latin typeface="DM Sans"/>
              <a:ea typeface="DM Sans"/>
              <a:cs typeface="DM Sans"/>
              <a:sym typeface="DM Sans"/>
            </a:endParaRPr>
          </a:p>
        </p:txBody>
      </p:sp>
      <p:sp>
        <p:nvSpPr>
          <p:cNvPr id="337" name="Google Shape;337;p51"/>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3.1 Calendar Wheel Visualization   </a:t>
            </a:r>
            <a:endParaRPr/>
          </a:p>
          <a:p>
            <a:pPr indent="0" lvl="0" marL="0" rtl="0" algn="l">
              <a:spcBef>
                <a:spcPts val="0"/>
              </a:spcBef>
              <a:spcAft>
                <a:spcPts val="0"/>
              </a:spcAft>
              <a:buNone/>
            </a:pPr>
            <a:r>
              <a:rPr lang="es" sz="2400"/>
              <a:t>Amee Kivette</a:t>
            </a:r>
            <a:endParaRPr sz="2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2"/>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User Story 3.1 Progress</a:t>
            </a:r>
            <a:endParaRPr/>
          </a:p>
          <a:p>
            <a:pPr indent="0" lvl="0" marL="0" rtl="0" algn="l">
              <a:spcBef>
                <a:spcPts val="0"/>
              </a:spcBef>
              <a:spcAft>
                <a:spcPts val="0"/>
              </a:spcAft>
              <a:buNone/>
            </a:pPr>
            <a:r>
              <a:t/>
            </a:r>
            <a:endParaRPr sz="2400"/>
          </a:p>
        </p:txBody>
      </p:sp>
      <p:pic>
        <p:nvPicPr>
          <p:cNvPr id="343" name="Google Shape;343;p52"/>
          <p:cNvPicPr preferRelativeResize="0"/>
          <p:nvPr/>
        </p:nvPicPr>
        <p:blipFill rotWithShape="1">
          <a:blip r:embed="rId3">
            <a:alphaModFix/>
          </a:blip>
          <a:srcRect b="0" l="0" r="0" t="0"/>
          <a:stretch/>
        </p:blipFill>
        <p:spPr>
          <a:xfrm>
            <a:off x="5818563" y="1242550"/>
            <a:ext cx="2404228" cy="2990500"/>
          </a:xfrm>
          <a:prstGeom prst="rect">
            <a:avLst/>
          </a:prstGeom>
          <a:noFill/>
          <a:ln cap="flat" cmpd="sng" w="19050">
            <a:solidFill>
              <a:schemeClr val="dk1"/>
            </a:solidFill>
            <a:prstDash val="solid"/>
            <a:round/>
            <a:headEnd len="sm" w="sm" type="none"/>
            <a:tailEnd len="sm" w="sm" type="none"/>
          </a:ln>
        </p:spPr>
      </p:pic>
      <p:sp>
        <p:nvSpPr>
          <p:cNvPr id="344" name="Google Shape;344;p52"/>
          <p:cNvSpPr txBox="1"/>
          <p:nvPr/>
        </p:nvSpPr>
        <p:spPr>
          <a:xfrm>
            <a:off x="1339463" y="4058275"/>
            <a:ext cx="297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Neatline publication data visualization</a:t>
            </a:r>
            <a:endParaRPr sz="1000">
              <a:solidFill>
                <a:schemeClr val="dk1"/>
              </a:solidFill>
              <a:latin typeface="DM Sans"/>
              <a:ea typeface="DM Sans"/>
              <a:cs typeface="DM Sans"/>
              <a:sym typeface="DM Sans"/>
            </a:endParaRPr>
          </a:p>
        </p:txBody>
      </p:sp>
      <p:pic>
        <p:nvPicPr>
          <p:cNvPr id="345" name="Google Shape;345;p52"/>
          <p:cNvPicPr preferRelativeResize="0"/>
          <p:nvPr/>
        </p:nvPicPr>
        <p:blipFill rotWithShape="1">
          <a:blip r:embed="rId4">
            <a:alphaModFix/>
          </a:blip>
          <a:srcRect b="0" l="3360" r="16447" t="0"/>
          <a:stretch/>
        </p:blipFill>
        <p:spPr>
          <a:xfrm>
            <a:off x="635001" y="1417325"/>
            <a:ext cx="4385526" cy="2640949"/>
          </a:xfrm>
          <a:prstGeom prst="rect">
            <a:avLst/>
          </a:prstGeom>
          <a:noFill/>
          <a:ln cap="flat" cmpd="sng" w="19050">
            <a:solidFill>
              <a:schemeClr val="dk1"/>
            </a:solidFill>
            <a:prstDash val="solid"/>
            <a:round/>
            <a:headEnd len="sm" w="sm" type="none"/>
            <a:tailEnd len="sm" w="sm" type="none"/>
          </a:ln>
        </p:spPr>
      </p:pic>
      <p:sp>
        <p:nvSpPr>
          <p:cNvPr id="346" name="Google Shape;346;p52"/>
          <p:cNvSpPr txBox="1"/>
          <p:nvPr/>
        </p:nvSpPr>
        <p:spPr>
          <a:xfrm>
            <a:off x="5532375" y="4233050"/>
            <a:ext cx="297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Neatline publication densities by decade</a:t>
            </a:r>
            <a:endParaRPr sz="1000">
              <a:solidFill>
                <a:schemeClr val="dk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3"/>
          <p:cNvSpPr txBox="1"/>
          <p:nvPr>
            <p:ph idx="1" type="body"/>
          </p:nvPr>
        </p:nvSpPr>
        <p:spPr>
          <a:xfrm>
            <a:off x="975000" y="1714125"/>
            <a:ext cx="7449000" cy="284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Summary</a:t>
            </a:r>
            <a:endParaRPr b="1" sz="140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400">
                <a:solidFill>
                  <a:schemeClr val="dk1"/>
                </a:solidFill>
                <a:latin typeface="DM Sans"/>
                <a:ea typeface="DM Sans"/>
                <a:cs typeface="DM Sans"/>
                <a:sym typeface="DM Sans"/>
              </a:rPr>
              <a:t>As a user, I want to be able to interact with publication items on the visualization to access their details page, allowing me to quickly learn more about publications directly from the chronology.</a:t>
            </a:r>
            <a:endParaRPr sz="20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Description</a:t>
            </a:r>
            <a:endParaRPr b="1" sz="140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400">
                <a:solidFill>
                  <a:schemeClr val="dk1"/>
                </a:solidFill>
                <a:latin typeface="DM Sans"/>
                <a:ea typeface="DM Sans"/>
                <a:cs typeface="DM Sans"/>
                <a:sym typeface="DM Sans"/>
              </a:rPr>
              <a:t>There are detailed pages for each publication in the database, so it would support research and education about publications by permitting users to access these informative pages straight from a visualization.</a:t>
            </a:r>
            <a:endParaRPr sz="20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Status</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Completed</a:t>
            </a:r>
            <a:endParaRPr sz="1400">
              <a:solidFill>
                <a:schemeClr val="dk1"/>
              </a:solidFill>
              <a:latin typeface="DM Sans"/>
              <a:ea typeface="DM Sans"/>
              <a:cs typeface="DM Sans"/>
              <a:sym typeface="DM Sans"/>
            </a:endParaRPr>
          </a:p>
        </p:txBody>
      </p:sp>
      <p:sp>
        <p:nvSpPr>
          <p:cNvPr id="352" name="Google Shape;352;p53"/>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3.2 </a:t>
            </a:r>
            <a:r>
              <a:rPr lang="es"/>
              <a:t>Calendar</a:t>
            </a:r>
            <a:r>
              <a:rPr lang="es"/>
              <a:t> Wheel Visualization   </a:t>
            </a:r>
            <a:endParaRPr/>
          </a:p>
          <a:p>
            <a:pPr indent="0" lvl="0" marL="0" rtl="0" algn="l">
              <a:spcBef>
                <a:spcPts val="0"/>
              </a:spcBef>
              <a:spcAft>
                <a:spcPts val="0"/>
              </a:spcAft>
              <a:buNone/>
            </a:pPr>
            <a:r>
              <a:rPr lang="es" sz="2400"/>
              <a:t>Amee Kivette</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7"/>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System Metaphor &amp; Cycle Intent</a:t>
            </a:r>
            <a:endParaRPr/>
          </a:p>
          <a:p>
            <a:pPr indent="0" lvl="0" marL="0" rtl="0" algn="l">
              <a:spcBef>
                <a:spcPts val="0"/>
              </a:spcBef>
              <a:spcAft>
                <a:spcPts val="0"/>
              </a:spcAft>
              <a:buNone/>
            </a:pPr>
            <a:r>
              <a:rPr lang="es" sz="2400"/>
              <a:t>Laura Wilson</a:t>
            </a:r>
            <a:endParaRPr sz="2400"/>
          </a:p>
        </p:txBody>
      </p:sp>
      <p:sp>
        <p:nvSpPr>
          <p:cNvPr id="153" name="Google Shape;153;p27"/>
          <p:cNvSpPr txBox="1"/>
          <p:nvPr>
            <p:ph idx="1" type="body"/>
          </p:nvPr>
        </p:nvSpPr>
        <p:spPr>
          <a:xfrm>
            <a:off x="975000" y="1704800"/>
            <a:ext cx="4710900" cy="2859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System Metaphor</a:t>
            </a:r>
            <a:endParaRPr b="1"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Museum exhibit</a:t>
            </a:r>
            <a:endParaRPr sz="1400">
              <a:solidFill>
                <a:schemeClr val="dk1"/>
              </a:solidFill>
              <a:latin typeface="DM Sans"/>
              <a:ea typeface="DM Sans"/>
              <a:cs typeface="DM Sans"/>
              <a:sym typeface="DM Sans"/>
            </a:endParaRPr>
          </a:p>
          <a:p>
            <a:pPr indent="-317500" lvl="1" marL="914400" rtl="0" algn="l">
              <a:lnSpc>
                <a:spcPct val="115000"/>
              </a:lnSpc>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Allows visitors to take a glance before diving in</a:t>
            </a:r>
            <a:endParaRPr>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Cycle Intent</a:t>
            </a:r>
            <a:endParaRPr sz="1400">
              <a:solidFill>
                <a:schemeClr val="dk1"/>
              </a:solidFill>
              <a:latin typeface="DM Sans"/>
              <a:ea typeface="DM Sans"/>
              <a:cs typeface="DM Sans"/>
              <a:sym typeface="DM Sans"/>
            </a:endParaRPr>
          </a:p>
          <a:p>
            <a:pPr indent="-317500" lvl="0" marL="457200" rtl="0" algn="l">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Neatline Visualization</a:t>
            </a:r>
            <a:endParaRPr sz="1400">
              <a:solidFill>
                <a:schemeClr val="dk1"/>
              </a:solidFill>
              <a:latin typeface="DM Sans"/>
              <a:ea typeface="DM Sans"/>
              <a:cs typeface="DM Sans"/>
              <a:sym typeface="DM Sans"/>
            </a:endParaRPr>
          </a:p>
          <a:p>
            <a:pPr indent="-317500" lvl="1" marL="914400" rtl="0" algn="l">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Add data points onto timeline</a:t>
            </a:r>
            <a:endParaRPr>
              <a:solidFill>
                <a:schemeClr val="dk1"/>
              </a:solidFill>
              <a:latin typeface="DM Sans"/>
              <a:ea typeface="DM Sans"/>
              <a:cs typeface="DM Sans"/>
              <a:sym typeface="DM Sans"/>
            </a:endParaRPr>
          </a:p>
          <a:p>
            <a:pPr indent="-317500" lvl="1" marL="914400" rtl="0" algn="l">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Ensure consistent formatting</a:t>
            </a:r>
            <a:endParaRPr>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D3.js Sunburst</a:t>
            </a:r>
            <a:endParaRPr sz="1400">
              <a:solidFill>
                <a:schemeClr val="dk1"/>
              </a:solidFill>
              <a:latin typeface="DM Sans"/>
              <a:ea typeface="DM Sans"/>
              <a:cs typeface="DM Sans"/>
              <a:sym typeface="DM Sans"/>
            </a:endParaRPr>
          </a:p>
          <a:p>
            <a:pPr indent="-317500" lvl="1" marL="914400" rtl="0" algn="l">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Implement sunburst visualization</a:t>
            </a:r>
            <a:endParaRPr>
              <a:solidFill>
                <a:schemeClr val="dk1"/>
              </a:solidFill>
              <a:latin typeface="DM Sans"/>
              <a:ea typeface="DM Sans"/>
              <a:cs typeface="DM Sans"/>
              <a:sym typeface="DM Sans"/>
            </a:endParaRPr>
          </a:p>
          <a:p>
            <a:pPr indent="-317500" lvl="1" marL="914400" rtl="0" algn="l">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Add support features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sz="1400">
              <a:solidFill>
                <a:schemeClr val="dk1"/>
              </a:solidFill>
              <a:latin typeface="DM Sans"/>
              <a:ea typeface="DM Sans"/>
              <a:cs typeface="DM Sans"/>
              <a:sym typeface="DM Sans"/>
            </a:endParaRPr>
          </a:p>
        </p:txBody>
      </p:sp>
      <p:pic>
        <p:nvPicPr>
          <p:cNvPr id="154" name="Google Shape;154;p27"/>
          <p:cNvPicPr preferRelativeResize="0"/>
          <p:nvPr/>
        </p:nvPicPr>
        <p:blipFill rotWithShape="1">
          <a:blip r:embed="rId3">
            <a:alphaModFix/>
          </a:blip>
          <a:srcRect b="0" l="10099" r="24150" t="0"/>
          <a:stretch/>
        </p:blipFill>
        <p:spPr>
          <a:xfrm>
            <a:off x="5957725" y="1637000"/>
            <a:ext cx="2533852" cy="2568701"/>
          </a:xfrm>
          <a:prstGeom prst="rect">
            <a:avLst/>
          </a:prstGeom>
          <a:noFill/>
          <a:ln cap="flat" cmpd="sng" w="19050">
            <a:solidFill>
              <a:schemeClr val="dk1"/>
            </a:solidFill>
            <a:prstDash val="solid"/>
            <a:round/>
            <a:headEnd len="sm" w="sm" type="none"/>
            <a:tailEnd len="sm" w="sm" type="none"/>
          </a:ln>
        </p:spPr>
      </p:pic>
      <p:sp>
        <p:nvSpPr>
          <p:cNvPr id="155" name="Google Shape;155;p27"/>
          <p:cNvSpPr txBox="1"/>
          <p:nvPr/>
        </p:nvSpPr>
        <p:spPr>
          <a:xfrm>
            <a:off x="5736350" y="4205700"/>
            <a:ext cx="297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Person viewing art at an art gallery or exhibit</a:t>
            </a:r>
            <a:endParaRPr sz="1000">
              <a:solidFill>
                <a:schemeClr val="dk1"/>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4"/>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User Story 3.2 Progress</a:t>
            </a:r>
            <a:endParaRPr/>
          </a:p>
          <a:p>
            <a:pPr indent="0" lvl="0" marL="0" rtl="0" algn="l">
              <a:spcBef>
                <a:spcPts val="0"/>
              </a:spcBef>
              <a:spcAft>
                <a:spcPts val="0"/>
              </a:spcAft>
              <a:buNone/>
            </a:pPr>
            <a:r>
              <a:t/>
            </a:r>
            <a:endParaRPr sz="2400"/>
          </a:p>
        </p:txBody>
      </p:sp>
      <p:pic>
        <p:nvPicPr>
          <p:cNvPr id="358" name="Google Shape;358;p54"/>
          <p:cNvPicPr preferRelativeResize="0"/>
          <p:nvPr/>
        </p:nvPicPr>
        <p:blipFill rotWithShape="1">
          <a:blip r:embed="rId3">
            <a:alphaModFix/>
          </a:blip>
          <a:srcRect b="0" l="2492" r="11544" t="0"/>
          <a:stretch/>
        </p:blipFill>
        <p:spPr>
          <a:xfrm>
            <a:off x="507537" y="1402887"/>
            <a:ext cx="3815588" cy="2337724"/>
          </a:xfrm>
          <a:prstGeom prst="rect">
            <a:avLst/>
          </a:prstGeom>
          <a:noFill/>
          <a:ln cap="flat" cmpd="sng" w="19050">
            <a:solidFill>
              <a:schemeClr val="dk1"/>
            </a:solidFill>
            <a:prstDash val="solid"/>
            <a:round/>
            <a:headEnd len="sm" w="sm" type="none"/>
            <a:tailEnd len="sm" w="sm" type="none"/>
          </a:ln>
        </p:spPr>
      </p:pic>
      <p:sp>
        <p:nvSpPr>
          <p:cNvPr id="359" name="Google Shape;359;p54"/>
          <p:cNvSpPr txBox="1"/>
          <p:nvPr/>
        </p:nvSpPr>
        <p:spPr>
          <a:xfrm>
            <a:off x="4706975" y="3740600"/>
            <a:ext cx="392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Details page for selected publication on Alabama Authors website</a:t>
            </a:r>
            <a:endParaRPr sz="1000">
              <a:solidFill>
                <a:schemeClr val="dk1"/>
              </a:solidFill>
              <a:latin typeface="DM Sans"/>
              <a:ea typeface="DM Sans"/>
              <a:cs typeface="DM Sans"/>
              <a:sym typeface="DM Sans"/>
            </a:endParaRPr>
          </a:p>
        </p:txBody>
      </p:sp>
      <p:pic>
        <p:nvPicPr>
          <p:cNvPr id="360" name="Google Shape;360;p54"/>
          <p:cNvPicPr preferRelativeResize="0"/>
          <p:nvPr/>
        </p:nvPicPr>
        <p:blipFill rotWithShape="1">
          <a:blip r:embed="rId4">
            <a:alphaModFix/>
          </a:blip>
          <a:srcRect b="0" l="8596" r="8587" t="0"/>
          <a:stretch/>
        </p:blipFill>
        <p:spPr>
          <a:xfrm>
            <a:off x="4706963" y="1402889"/>
            <a:ext cx="3929498" cy="2337724"/>
          </a:xfrm>
          <a:prstGeom prst="rect">
            <a:avLst/>
          </a:prstGeom>
          <a:noFill/>
          <a:ln cap="flat" cmpd="sng" w="19050">
            <a:solidFill>
              <a:schemeClr val="dk1"/>
            </a:solidFill>
            <a:prstDash val="solid"/>
            <a:round/>
            <a:headEnd len="sm" w="sm" type="none"/>
            <a:tailEnd len="sm" w="sm" type="none"/>
          </a:ln>
        </p:spPr>
      </p:pic>
      <p:sp>
        <p:nvSpPr>
          <p:cNvPr id="361" name="Google Shape;361;p54"/>
          <p:cNvSpPr txBox="1"/>
          <p:nvPr/>
        </p:nvSpPr>
        <p:spPr>
          <a:xfrm>
            <a:off x="927025" y="3757575"/>
            <a:ext cx="297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Neatline publication data visualization </a:t>
            </a:r>
            <a:endParaRPr sz="1000">
              <a:solidFill>
                <a:schemeClr val="dk1"/>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5"/>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3.3 Calendar Wheel Visualization </a:t>
            </a:r>
            <a:endParaRPr/>
          </a:p>
          <a:p>
            <a:pPr indent="0" lvl="0" marL="0" rtl="0" algn="l">
              <a:spcBef>
                <a:spcPts val="0"/>
              </a:spcBef>
              <a:spcAft>
                <a:spcPts val="0"/>
              </a:spcAft>
              <a:buNone/>
            </a:pPr>
            <a:r>
              <a:rPr lang="es" sz="2400"/>
              <a:t>Amee Kivette</a:t>
            </a:r>
            <a:endParaRPr sz="2400"/>
          </a:p>
        </p:txBody>
      </p:sp>
      <p:sp>
        <p:nvSpPr>
          <p:cNvPr id="367" name="Google Shape;367;p55"/>
          <p:cNvSpPr txBox="1"/>
          <p:nvPr>
            <p:ph idx="1" type="body"/>
          </p:nvPr>
        </p:nvSpPr>
        <p:spPr>
          <a:xfrm>
            <a:off x="975000" y="1714500"/>
            <a:ext cx="7449000" cy="284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Summary</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As an administrator, I want to be able to manage the chronology/timeline data visualization with Omeka Classic to avoid issues with GitHub repository connections.</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Description</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Sometimes data visualizations are connected to the digital humanities websites by hosting the visualization on a GitHub repository and displaying the result on the website with an iframe. To prevent frustrations associated with this,  we must create our visualization using plugins supported by Omeka Classic.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Status</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Completed</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6"/>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User Story 3.3 Progress</a:t>
            </a:r>
            <a:endParaRPr sz="2400"/>
          </a:p>
        </p:txBody>
      </p:sp>
      <p:pic>
        <p:nvPicPr>
          <p:cNvPr id="373" name="Google Shape;373;p56"/>
          <p:cNvPicPr preferRelativeResize="0"/>
          <p:nvPr/>
        </p:nvPicPr>
        <p:blipFill rotWithShape="1">
          <a:blip r:embed="rId3">
            <a:alphaModFix/>
          </a:blip>
          <a:srcRect b="0" l="0" r="17498" t="0"/>
          <a:stretch/>
        </p:blipFill>
        <p:spPr>
          <a:xfrm>
            <a:off x="1709542" y="1501225"/>
            <a:ext cx="5724877" cy="2795374"/>
          </a:xfrm>
          <a:prstGeom prst="rect">
            <a:avLst/>
          </a:prstGeom>
          <a:noFill/>
          <a:ln cap="flat" cmpd="sng" w="19050">
            <a:solidFill>
              <a:schemeClr val="dk1"/>
            </a:solidFill>
            <a:prstDash val="solid"/>
            <a:round/>
            <a:headEnd len="sm" w="sm" type="none"/>
            <a:tailEnd len="sm" w="sm" type="none"/>
          </a:ln>
        </p:spPr>
      </p:pic>
      <p:sp>
        <p:nvSpPr>
          <p:cNvPr id="374" name="Google Shape;374;p56"/>
          <p:cNvSpPr txBox="1"/>
          <p:nvPr/>
        </p:nvSpPr>
        <p:spPr>
          <a:xfrm>
            <a:off x="1709550" y="4296600"/>
            <a:ext cx="5724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Neatline ‘Exhibit Settings’ view</a:t>
            </a:r>
            <a:endParaRPr sz="1000">
              <a:solidFill>
                <a:schemeClr val="dk1"/>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7"/>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User Story 3.3 Progress</a:t>
            </a:r>
            <a:endParaRPr sz="2400"/>
          </a:p>
        </p:txBody>
      </p:sp>
      <p:pic>
        <p:nvPicPr>
          <p:cNvPr id="380" name="Google Shape;380;p57"/>
          <p:cNvPicPr preferRelativeResize="0"/>
          <p:nvPr/>
        </p:nvPicPr>
        <p:blipFill rotWithShape="1">
          <a:blip r:embed="rId3">
            <a:alphaModFix/>
          </a:blip>
          <a:srcRect b="544" l="0" r="0" t="544"/>
          <a:stretch/>
        </p:blipFill>
        <p:spPr>
          <a:xfrm>
            <a:off x="1709542" y="1501225"/>
            <a:ext cx="5724877" cy="2795375"/>
          </a:xfrm>
          <a:prstGeom prst="rect">
            <a:avLst/>
          </a:prstGeom>
          <a:noFill/>
          <a:ln cap="flat" cmpd="sng" w="19050">
            <a:solidFill>
              <a:schemeClr val="dk1"/>
            </a:solidFill>
            <a:prstDash val="solid"/>
            <a:round/>
            <a:headEnd len="sm" w="sm" type="none"/>
            <a:tailEnd len="sm" w="sm" type="none"/>
          </a:ln>
        </p:spPr>
      </p:pic>
      <p:sp>
        <p:nvSpPr>
          <p:cNvPr id="381" name="Google Shape;381;p57"/>
          <p:cNvSpPr txBox="1"/>
          <p:nvPr/>
        </p:nvSpPr>
        <p:spPr>
          <a:xfrm>
            <a:off x="1709550" y="4296600"/>
            <a:ext cx="5724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Neatline exhibit editor</a:t>
            </a:r>
            <a:endParaRPr sz="1000">
              <a:solidFill>
                <a:schemeClr val="dk1"/>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8"/>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3.4 Calendar Wheel Visualization </a:t>
            </a:r>
            <a:endParaRPr/>
          </a:p>
          <a:p>
            <a:pPr indent="0" lvl="0" marL="0" rtl="0" algn="l">
              <a:spcBef>
                <a:spcPts val="0"/>
              </a:spcBef>
              <a:spcAft>
                <a:spcPts val="0"/>
              </a:spcAft>
              <a:buNone/>
            </a:pPr>
            <a:r>
              <a:rPr lang="es" sz="2400"/>
              <a:t>Amee Kivette</a:t>
            </a:r>
            <a:endParaRPr sz="2400"/>
          </a:p>
        </p:txBody>
      </p:sp>
      <p:sp>
        <p:nvSpPr>
          <p:cNvPr id="387" name="Google Shape;387;p58"/>
          <p:cNvSpPr txBox="1"/>
          <p:nvPr>
            <p:ph idx="1" type="body"/>
          </p:nvPr>
        </p:nvSpPr>
        <p:spPr>
          <a:xfrm>
            <a:off x="975000" y="1604600"/>
            <a:ext cx="7449000" cy="284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Summary</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As a user who experiences a color vision deficiency, I would like to have access to the information on the visualization that is conveyed in color so that I can understand the content.</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Description</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The heat map on the calendar wheel uses color to convey information about the collection of publications. This color based scheme has the potential to exclude users. Color contrast and easily distinguishable links can help to ensure that the interface is accessible to users with various ranges of color perception.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Status</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Completed</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9"/>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User Story 3.4 Progress</a:t>
            </a:r>
            <a:endParaRPr sz="2400"/>
          </a:p>
        </p:txBody>
      </p:sp>
      <p:sp>
        <p:nvSpPr>
          <p:cNvPr id="393" name="Google Shape;393;p59"/>
          <p:cNvSpPr txBox="1"/>
          <p:nvPr/>
        </p:nvSpPr>
        <p:spPr>
          <a:xfrm>
            <a:off x="447250" y="3855200"/>
            <a:ext cx="4025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Neatline visualization viewed with Colorblindly extension</a:t>
            </a:r>
            <a:endParaRPr sz="1000">
              <a:solidFill>
                <a:schemeClr val="dk1"/>
              </a:solidFill>
              <a:latin typeface="DM Sans"/>
              <a:ea typeface="DM Sans"/>
              <a:cs typeface="DM Sans"/>
              <a:sym typeface="DM Sans"/>
            </a:endParaRPr>
          </a:p>
        </p:txBody>
      </p:sp>
      <p:sp>
        <p:nvSpPr>
          <p:cNvPr id="394" name="Google Shape;394;p59"/>
          <p:cNvSpPr txBox="1"/>
          <p:nvPr/>
        </p:nvSpPr>
        <p:spPr>
          <a:xfrm>
            <a:off x="4671275" y="3855200"/>
            <a:ext cx="4025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Neatline link underlined when hovering</a:t>
            </a:r>
            <a:endParaRPr sz="1000">
              <a:solidFill>
                <a:schemeClr val="dk1"/>
              </a:solidFill>
              <a:latin typeface="DM Sans"/>
              <a:ea typeface="DM Sans"/>
              <a:cs typeface="DM Sans"/>
              <a:sym typeface="DM Sans"/>
            </a:endParaRPr>
          </a:p>
        </p:txBody>
      </p:sp>
      <p:pic>
        <p:nvPicPr>
          <p:cNvPr id="395" name="Google Shape;395;p59"/>
          <p:cNvPicPr preferRelativeResize="0"/>
          <p:nvPr/>
        </p:nvPicPr>
        <p:blipFill rotWithShape="1">
          <a:blip r:embed="rId3">
            <a:alphaModFix/>
          </a:blip>
          <a:srcRect b="0" l="495" r="485" t="0"/>
          <a:stretch/>
        </p:blipFill>
        <p:spPr>
          <a:xfrm>
            <a:off x="447215" y="1655738"/>
            <a:ext cx="4025477" cy="2199458"/>
          </a:xfrm>
          <a:prstGeom prst="rect">
            <a:avLst/>
          </a:prstGeom>
          <a:noFill/>
          <a:ln cap="flat" cmpd="sng" w="19050">
            <a:solidFill>
              <a:schemeClr val="dk1"/>
            </a:solidFill>
            <a:prstDash val="solid"/>
            <a:round/>
            <a:headEnd len="sm" w="sm" type="none"/>
            <a:tailEnd len="sm" w="sm" type="none"/>
          </a:ln>
        </p:spPr>
      </p:pic>
      <p:pic>
        <p:nvPicPr>
          <p:cNvPr id="396" name="Google Shape;396;p59"/>
          <p:cNvPicPr preferRelativeResize="0"/>
          <p:nvPr/>
        </p:nvPicPr>
        <p:blipFill rotWithShape="1">
          <a:blip r:embed="rId4">
            <a:alphaModFix/>
          </a:blip>
          <a:srcRect b="3719" l="0" r="0" t="14541"/>
          <a:stretch/>
        </p:blipFill>
        <p:spPr>
          <a:xfrm>
            <a:off x="4671249" y="1655750"/>
            <a:ext cx="4025441" cy="2199449"/>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0" name="Shape 400"/>
        <p:cNvGrpSpPr/>
        <p:nvPr/>
      </p:nvGrpSpPr>
      <p:grpSpPr>
        <a:xfrm>
          <a:off x="0" y="0"/>
          <a:ext cx="0" cy="0"/>
          <a:chOff x="0" y="0"/>
          <a:chExt cx="0" cy="0"/>
        </a:xfrm>
      </p:grpSpPr>
      <p:sp>
        <p:nvSpPr>
          <p:cNvPr id="401" name="Google Shape;401;p60"/>
          <p:cNvSpPr txBox="1"/>
          <p:nvPr>
            <p:ph idx="1" type="body"/>
          </p:nvPr>
        </p:nvSpPr>
        <p:spPr>
          <a:xfrm>
            <a:off x="975000" y="1724175"/>
            <a:ext cx="7449000" cy="284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Summary</a:t>
            </a:r>
            <a:endParaRPr b="1" sz="140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400">
                <a:solidFill>
                  <a:schemeClr val="dk1"/>
                </a:solidFill>
                <a:latin typeface="DM Sans"/>
                <a:ea typeface="DM Sans"/>
                <a:cs typeface="DM Sans"/>
                <a:sym typeface="DM Sans"/>
              </a:rPr>
              <a:t>As a user, I want to view an author's birth and death dates instead of birth and death years on visualizations to get a complete picture of the author's information.</a:t>
            </a:r>
            <a:endParaRPr sz="20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Description</a:t>
            </a:r>
            <a:endParaRPr b="1" sz="140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400">
                <a:solidFill>
                  <a:schemeClr val="dk1"/>
                </a:solidFill>
                <a:latin typeface="DM Sans"/>
                <a:ea typeface="DM Sans"/>
                <a:cs typeface="DM Sans"/>
                <a:sym typeface="DM Sans"/>
              </a:rPr>
              <a:t>Only the author's birth and death years are collected and stored in the data. However, birth dates could potentially be scraped from descriptions to generate a more complete profile for each author.</a:t>
            </a:r>
            <a:endParaRPr sz="20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Status</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Discarded</a:t>
            </a:r>
            <a:endParaRPr sz="1400">
              <a:solidFill>
                <a:schemeClr val="dk1"/>
              </a:solidFill>
              <a:latin typeface="DM Sans"/>
              <a:ea typeface="DM Sans"/>
              <a:cs typeface="DM Sans"/>
              <a:sym typeface="DM Sans"/>
            </a:endParaRPr>
          </a:p>
        </p:txBody>
      </p:sp>
      <p:sp>
        <p:nvSpPr>
          <p:cNvPr id="402" name="Google Shape;402;p60"/>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4</a:t>
            </a:r>
            <a:r>
              <a:rPr lang="es"/>
              <a:t>.0 Birth Date Data  </a:t>
            </a:r>
            <a:endParaRPr/>
          </a:p>
          <a:p>
            <a:pPr indent="0" lvl="0" marL="0" rtl="0" algn="l">
              <a:spcBef>
                <a:spcPts val="0"/>
              </a:spcBef>
              <a:spcAft>
                <a:spcPts val="0"/>
              </a:spcAft>
              <a:buNone/>
            </a:pPr>
            <a:r>
              <a:rPr lang="es" sz="2400"/>
              <a:t>Cady Pridgeon</a:t>
            </a:r>
            <a:endParaRPr sz="24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1"/>
          <p:cNvSpPr txBox="1"/>
          <p:nvPr>
            <p:ph idx="1" type="body"/>
          </p:nvPr>
        </p:nvSpPr>
        <p:spPr>
          <a:xfrm>
            <a:off x="975000" y="1714475"/>
            <a:ext cx="7449000" cy="284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Summary</a:t>
            </a:r>
            <a:endParaRPr b="1" sz="140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400">
                <a:solidFill>
                  <a:schemeClr val="dk1"/>
                </a:solidFill>
                <a:latin typeface="DM Sans"/>
                <a:ea typeface="DM Sans"/>
                <a:cs typeface="DM Sans"/>
                <a:sym typeface="DM Sans"/>
              </a:rPr>
              <a:t>As a user, I want to view an author by century and then also explore the author’s publications by year to gain a better understanding of the granular temporal significance of their life and works.</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Description</a:t>
            </a:r>
            <a:endParaRPr b="1" sz="140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400">
                <a:solidFill>
                  <a:schemeClr val="dk1"/>
                </a:solidFill>
                <a:latin typeface="DM Sans"/>
                <a:ea typeface="DM Sans"/>
                <a:cs typeface="DM Sans"/>
                <a:sym typeface="DM Sans"/>
              </a:rPr>
              <a:t>A sunburst-style D3.js visualization could be used to bridge the gap between the two Alabama Authors data collections: authors and books. This can further data exploration and provide users with additional mediums for diving into literary history.</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Status</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Completed</a:t>
            </a:r>
            <a:endParaRPr sz="1400">
              <a:solidFill>
                <a:schemeClr val="dk1"/>
              </a:solidFill>
              <a:latin typeface="DM Sans"/>
              <a:ea typeface="DM Sans"/>
              <a:cs typeface="DM Sans"/>
              <a:sym typeface="DM Sans"/>
            </a:endParaRPr>
          </a:p>
        </p:txBody>
      </p:sp>
      <p:sp>
        <p:nvSpPr>
          <p:cNvPr id="408" name="Google Shape;408;p61"/>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5</a:t>
            </a:r>
            <a:r>
              <a:rPr lang="es"/>
              <a:t>.0 Sunburst Data Visualization</a:t>
            </a:r>
            <a:endParaRPr/>
          </a:p>
          <a:p>
            <a:pPr indent="0" lvl="0" marL="0" rtl="0" algn="l">
              <a:spcBef>
                <a:spcPts val="0"/>
              </a:spcBef>
              <a:spcAft>
                <a:spcPts val="0"/>
              </a:spcAft>
              <a:buNone/>
            </a:pPr>
            <a:r>
              <a:rPr lang="es" sz="2400"/>
              <a:t>Cady Pridgeon</a:t>
            </a:r>
            <a:endParaRPr sz="24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2"/>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5.0 Sunburst Data Visualization</a:t>
            </a:r>
            <a:endParaRPr/>
          </a:p>
          <a:p>
            <a:pPr indent="0" lvl="0" marL="0" rtl="0" algn="l">
              <a:spcBef>
                <a:spcPts val="0"/>
              </a:spcBef>
              <a:spcAft>
                <a:spcPts val="0"/>
              </a:spcAft>
              <a:buNone/>
            </a:pPr>
            <a:r>
              <a:t/>
            </a:r>
            <a:endParaRPr/>
          </a:p>
        </p:txBody>
      </p:sp>
      <p:sp>
        <p:nvSpPr>
          <p:cNvPr id="414" name="Google Shape;414;p62"/>
          <p:cNvSpPr txBox="1"/>
          <p:nvPr/>
        </p:nvSpPr>
        <p:spPr>
          <a:xfrm>
            <a:off x="720000" y="4296600"/>
            <a:ext cx="3442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D3.js sunburst visualization overview</a:t>
            </a:r>
            <a:endParaRPr sz="1000">
              <a:solidFill>
                <a:schemeClr val="dk1"/>
              </a:solidFill>
              <a:latin typeface="DM Sans"/>
              <a:ea typeface="DM Sans"/>
              <a:cs typeface="DM Sans"/>
              <a:sym typeface="DM Sans"/>
            </a:endParaRPr>
          </a:p>
        </p:txBody>
      </p:sp>
      <p:pic>
        <p:nvPicPr>
          <p:cNvPr id="415" name="Google Shape;415;p62"/>
          <p:cNvPicPr preferRelativeResize="0"/>
          <p:nvPr/>
        </p:nvPicPr>
        <p:blipFill>
          <a:blip r:embed="rId3">
            <a:alphaModFix/>
          </a:blip>
          <a:stretch>
            <a:fillRect/>
          </a:stretch>
        </p:blipFill>
        <p:spPr>
          <a:xfrm>
            <a:off x="733188" y="1246325"/>
            <a:ext cx="3442961" cy="3050273"/>
          </a:xfrm>
          <a:prstGeom prst="rect">
            <a:avLst/>
          </a:prstGeom>
          <a:noFill/>
          <a:ln cap="flat" cmpd="sng" w="19050">
            <a:solidFill>
              <a:schemeClr val="dk1"/>
            </a:solidFill>
            <a:prstDash val="solid"/>
            <a:round/>
            <a:headEnd len="sm" w="sm" type="none"/>
            <a:tailEnd len="sm" w="sm" type="none"/>
          </a:ln>
        </p:spPr>
      </p:pic>
      <p:pic>
        <p:nvPicPr>
          <p:cNvPr id="416" name="Google Shape;416;p62"/>
          <p:cNvPicPr preferRelativeResize="0"/>
          <p:nvPr/>
        </p:nvPicPr>
        <p:blipFill>
          <a:blip r:embed="rId4">
            <a:alphaModFix/>
          </a:blip>
          <a:stretch>
            <a:fillRect/>
          </a:stretch>
        </p:blipFill>
        <p:spPr>
          <a:xfrm>
            <a:off x="4967849" y="1246325"/>
            <a:ext cx="3442961" cy="3050273"/>
          </a:xfrm>
          <a:prstGeom prst="rect">
            <a:avLst/>
          </a:prstGeom>
          <a:noFill/>
          <a:ln cap="flat" cmpd="sng" w="19050">
            <a:solidFill>
              <a:schemeClr val="dk1"/>
            </a:solidFill>
            <a:prstDash val="solid"/>
            <a:round/>
            <a:headEnd len="sm" w="sm" type="none"/>
            <a:tailEnd len="sm" w="sm" type="none"/>
          </a:ln>
        </p:spPr>
      </p:pic>
      <p:cxnSp>
        <p:nvCxnSpPr>
          <p:cNvPr id="417" name="Google Shape;417;p62"/>
          <p:cNvCxnSpPr/>
          <p:nvPr/>
        </p:nvCxnSpPr>
        <p:spPr>
          <a:xfrm flipH="1" rot="10800000">
            <a:off x="4401438" y="2767850"/>
            <a:ext cx="341100" cy="7200"/>
          </a:xfrm>
          <a:prstGeom prst="straightConnector1">
            <a:avLst/>
          </a:prstGeom>
          <a:noFill/>
          <a:ln cap="flat" cmpd="sng" w="19050">
            <a:solidFill>
              <a:schemeClr val="dk1"/>
            </a:solidFill>
            <a:prstDash val="solid"/>
            <a:round/>
            <a:headEnd len="med" w="med" type="none"/>
            <a:tailEnd len="med" w="med" type="triangle"/>
          </a:ln>
        </p:spPr>
      </p:cxnSp>
      <p:sp>
        <p:nvSpPr>
          <p:cNvPr id="418" name="Google Shape;418;p62"/>
          <p:cNvSpPr txBox="1"/>
          <p:nvPr/>
        </p:nvSpPr>
        <p:spPr>
          <a:xfrm>
            <a:off x="4967925" y="4296600"/>
            <a:ext cx="3442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D3.js sunburst visualization with 19th </a:t>
            </a:r>
            <a:r>
              <a:rPr lang="es" sz="1000">
                <a:solidFill>
                  <a:schemeClr val="dk1"/>
                </a:solidFill>
                <a:latin typeface="DM Sans"/>
                <a:ea typeface="DM Sans"/>
                <a:cs typeface="DM Sans"/>
                <a:sym typeface="DM Sans"/>
              </a:rPr>
              <a:t>century</a:t>
            </a:r>
            <a:r>
              <a:rPr lang="es" sz="1000">
                <a:solidFill>
                  <a:schemeClr val="dk1"/>
                </a:solidFill>
                <a:latin typeface="DM Sans"/>
                <a:ea typeface="DM Sans"/>
                <a:cs typeface="DM Sans"/>
                <a:sym typeface="DM Sans"/>
              </a:rPr>
              <a:t> selection</a:t>
            </a:r>
            <a:endParaRPr sz="1000">
              <a:solidFill>
                <a:schemeClr val="dk1"/>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3"/>
          <p:cNvSpPr txBox="1"/>
          <p:nvPr>
            <p:ph idx="1" type="body"/>
          </p:nvPr>
        </p:nvSpPr>
        <p:spPr>
          <a:xfrm>
            <a:off x="975000" y="1714475"/>
            <a:ext cx="7449000" cy="284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Summary</a:t>
            </a:r>
            <a:endParaRPr b="1" sz="140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400">
                <a:solidFill>
                  <a:schemeClr val="dk1"/>
                </a:solidFill>
                <a:latin typeface="DM Sans"/>
                <a:ea typeface="DM Sans"/>
                <a:cs typeface="DM Sans"/>
                <a:sym typeface="DM Sans"/>
              </a:rPr>
              <a:t>As a user, I want to be able to see author names, birth years, death years, book title, publication years, and pictures when I hover over areas to quickly learn about the author without having to navigate to their details page.</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Description</a:t>
            </a:r>
            <a:endParaRPr b="1" sz="140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400">
                <a:solidFill>
                  <a:schemeClr val="dk1"/>
                </a:solidFill>
                <a:latin typeface="DM Sans"/>
                <a:ea typeface="DM Sans"/>
                <a:cs typeface="DM Sans"/>
                <a:sym typeface="DM Sans"/>
              </a:rPr>
              <a:t>Allowing users to gain a preview of author or book information with a hover tooltip enables them to quickly learn about the authors or books available within a certain time period. Additionally, for small sections, this allows users to preview the name attached to the section.</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Status</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Completed</a:t>
            </a:r>
            <a:endParaRPr sz="1400">
              <a:solidFill>
                <a:schemeClr val="dk1"/>
              </a:solidFill>
              <a:latin typeface="DM Sans"/>
              <a:ea typeface="DM Sans"/>
              <a:cs typeface="DM Sans"/>
              <a:sym typeface="DM Sans"/>
            </a:endParaRPr>
          </a:p>
        </p:txBody>
      </p:sp>
      <p:sp>
        <p:nvSpPr>
          <p:cNvPr id="424" name="Google Shape;424;p63"/>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5.1 Sunburst Data Visualization</a:t>
            </a:r>
            <a:endParaRPr/>
          </a:p>
          <a:p>
            <a:pPr indent="0" lvl="0" marL="0" rtl="0" algn="l">
              <a:spcBef>
                <a:spcPts val="0"/>
              </a:spcBef>
              <a:spcAft>
                <a:spcPts val="0"/>
              </a:spcAft>
              <a:buNone/>
            </a:pPr>
            <a:r>
              <a:rPr lang="es" sz="2400"/>
              <a:t>Cady Pridgeon</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ph type="title"/>
          </p:nvPr>
        </p:nvSpPr>
        <p:spPr>
          <a:xfrm>
            <a:off x="2563200" y="1387975"/>
            <a:ext cx="40176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sz="3600"/>
              <a:t>User Stories</a:t>
            </a:r>
            <a:endParaRPr b="1" sz="3600"/>
          </a:p>
        </p:txBody>
      </p:sp>
      <p:pic>
        <p:nvPicPr>
          <p:cNvPr id="161" name="Google Shape;161;p28"/>
          <p:cNvPicPr preferRelativeResize="0"/>
          <p:nvPr/>
        </p:nvPicPr>
        <p:blipFill>
          <a:blip r:embed="rId3">
            <a:alphaModFix/>
          </a:blip>
          <a:stretch>
            <a:fillRect/>
          </a:stretch>
        </p:blipFill>
        <p:spPr>
          <a:xfrm>
            <a:off x="152400" y="2346025"/>
            <a:ext cx="8839199" cy="140949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64"/>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5.1 Sunburst Data Visualization</a:t>
            </a:r>
            <a:endParaRPr/>
          </a:p>
          <a:p>
            <a:pPr indent="0" lvl="0" marL="0" rtl="0" algn="l">
              <a:spcBef>
                <a:spcPts val="0"/>
              </a:spcBef>
              <a:spcAft>
                <a:spcPts val="0"/>
              </a:spcAft>
              <a:buNone/>
            </a:pPr>
            <a:r>
              <a:t/>
            </a:r>
            <a:endParaRPr/>
          </a:p>
        </p:txBody>
      </p:sp>
      <p:sp>
        <p:nvSpPr>
          <p:cNvPr id="430" name="Google Shape;430;p64"/>
          <p:cNvSpPr txBox="1"/>
          <p:nvPr/>
        </p:nvSpPr>
        <p:spPr>
          <a:xfrm>
            <a:off x="2850600" y="4337900"/>
            <a:ext cx="3442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D3.js sunburst author tooltip on hover</a:t>
            </a:r>
            <a:endParaRPr sz="1000">
              <a:solidFill>
                <a:schemeClr val="dk1"/>
              </a:solidFill>
              <a:latin typeface="DM Sans"/>
              <a:ea typeface="DM Sans"/>
              <a:cs typeface="DM Sans"/>
              <a:sym typeface="DM Sans"/>
            </a:endParaRPr>
          </a:p>
        </p:txBody>
      </p:sp>
      <p:pic>
        <p:nvPicPr>
          <p:cNvPr id="431" name="Google Shape;431;p64"/>
          <p:cNvPicPr preferRelativeResize="0"/>
          <p:nvPr/>
        </p:nvPicPr>
        <p:blipFill>
          <a:blip r:embed="rId3">
            <a:alphaModFix/>
          </a:blip>
          <a:stretch>
            <a:fillRect/>
          </a:stretch>
        </p:blipFill>
        <p:spPr>
          <a:xfrm>
            <a:off x="1815175" y="1287625"/>
            <a:ext cx="5513651" cy="3050277"/>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5"/>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5.1 Sunburst Data Visualization</a:t>
            </a:r>
            <a:endParaRPr/>
          </a:p>
          <a:p>
            <a:pPr indent="0" lvl="0" marL="0" rtl="0" algn="l">
              <a:spcBef>
                <a:spcPts val="0"/>
              </a:spcBef>
              <a:spcAft>
                <a:spcPts val="0"/>
              </a:spcAft>
              <a:buNone/>
            </a:pPr>
            <a:r>
              <a:t/>
            </a:r>
            <a:endParaRPr/>
          </a:p>
        </p:txBody>
      </p:sp>
      <p:sp>
        <p:nvSpPr>
          <p:cNvPr id="437" name="Google Shape;437;p65"/>
          <p:cNvSpPr txBox="1"/>
          <p:nvPr/>
        </p:nvSpPr>
        <p:spPr>
          <a:xfrm>
            <a:off x="2850600" y="4337900"/>
            <a:ext cx="3442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D3.js sunburst book publication tooltip on hover</a:t>
            </a:r>
            <a:endParaRPr sz="1000">
              <a:solidFill>
                <a:schemeClr val="dk1"/>
              </a:solidFill>
              <a:latin typeface="DM Sans"/>
              <a:ea typeface="DM Sans"/>
              <a:cs typeface="DM Sans"/>
              <a:sym typeface="DM Sans"/>
            </a:endParaRPr>
          </a:p>
        </p:txBody>
      </p:sp>
      <p:pic>
        <p:nvPicPr>
          <p:cNvPr id="438" name="Google Shape;438;p65"/>
          <p:cNvPicPr preferRelativeResize="0"/>
          <p:nvPr/>
        </p:nvPicPr>
        <p:blipFill>
          <a:blip r:embed="rId3">
            <a:alphaModFix/>
          </a:blip>
          <a:stretch>
            <a:fillRect/>
          </a:stretch>
        </p:blipFill>
        <p:spPr>
          <a:xfrm>
            <a:off x="1777850" y="1246325"/>
            <a:ext cx="5588301" cy="3091575"/>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6"/>
          <p:cNvSpPr txBox="1"/>
          <p:nvPr>
            <p:ph idx="1" type="body"/>
          </p:nvPr>
        </p:nvSpPr>
        <p:spPr>
          <a:xfrm>
            <a:off x="975000" y="1714475"/>
            <a:ext cx="7449000" cy="284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Summary</a:t>
            </a:r>
            <a:endParaRPr b="1" sz="140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400">
                <a:solidFill>
                  <a:schemeClr val="dk1"/>
                </a:solidFill>
                <a:latin typeface="DM Sans"/>
                <a:ea typeface="DM Sans"/>
                <a:cs typeface="DM Sans"/>
                <a:sym typeface="DM Sans"/>
              </a:rPr>
              <a:t>As a user, I want to be able to click on a section and navigate to the internal author or books page to explore deeper into the website.</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Description</a:t>
            </a:r>
            <a:endParaRPr b="1" sz="140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400">
                <a:solidFill>
                  <a:schemeClr val="dk1"/>
                </a:solidFill>
                <a:latin typeface="DM Sans"/>
                <a:ea typeface="DM Sans"/>
                <a:cs typeface="DM Sans"/>
                <a:sym typeface="DM Sans"/>
              </a:rPr>
              <a:t>Allowing users to explore deeper into the Alabama Authors website ensures they are making the maximum use of the data available to them, and also showcases the seamless interfacing between the external visualization and internal resources.</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Status</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Completed</a:t>
            </a:r>
            <a:endParaRPr sz="1400">
              <a:solidFill>
                <a:schemeClr val="dk1"/>
              </a:solidFill>
              <a:latin typeface="DM Sans"/>
              <a:ea typeface="DM Sans"/>
              <a:cs typeface="DM Sans"/>
              <a:sym typeface="DM Sans"/>
            </a:endParaRPr>
          </a:p>
        </p:txBody>
      </p:sp>
      <p:sp>
        <p:nvSpPr>
          <p:cNvPr id="444" name="Google Shape;444;p66"/>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5.2 Sunburst Data Visualization</a:t>
            </a:r>
            <a:endParaRPr/>
          </a:p>
          <a:p>
            <a:pPr indent="0" lvl="0" marL="0" rtl="0" algn="l">
              <a:spcBef>
                <a:spcPts val="0"/>
              </a:spcBef>
              <a:spcAft>
                <a:spcPts val="0"/>
              </a:spcAft>
              <a:buNone/>
            </a:pPr>
            <a:r>
              <a:rPr lang="es" sz="2400"/>
              <a:t>Cady Pridgeon</a:t>
            </a:r>
            <a:endParaRPr sz="24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7"/>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5.2 Sunburst Data Visualization</a:t>
            </a:r>
            <a:endParaRPr/>
          </a:p>
          <a:p>
            <a:pPr indent="0" lvl="0" marL="0" rtl="0" algn="l">
              <a:spcBef>
                <a:spcPts val="0"/>
              </a:spcBef>
              <a:spcAft>
                <a:spcPts val="0"/>
              </a:spcAft>
              <a:buNone/>
            </a:pPr>
            <a:r>
              <a:t/>
            </a:r>
            <a:endParaRPr/>
          </a:p>
        </p:txBody>
      </p:sp>
      <p:sp>
        <p:nvSpPr>
          <p:cNvPr id="450" name="Google Shape;450;p67"/>
          <p:cNvSpPr txBox="1"/>
          <p:nvPr/>
        </p:nvSpPr>
        <p:spPr>
          <a:xfrm>
            <a:off x="623113" y="4277225"/>
            <a:ext cx="3442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D3.js sunburst book publication right click</a:t>
            </a:r>
            <a:endParaRPr sz="1000">
              <a:solidFill>
                <a:schemeClr val="dk1"/>
              </a:solidFill>
              <a:latin typeface="DM Sans"/>
              <a:ea typeface="DM Sans"/>
              <a:cs typeface="DM Sans"/>
              <a:sym typeface="DM Sans"/>
            </a:endParaRPr>
          </a:p>
        </p:txBody>
      </p:sp>
      <p:cxnSp>
        <p:nvCxnSpPr>
          <p:cNvPr id="451" name="Google Shape;451;p67"/>
          <p:cNvCxnSpPr/>
          <p:nvPr/>
        </p:nvCxnSpPr>
        <p:spPr>
          <a:xfrm flipH="1" rot="10800000">
            <a:off x="4401425" y="2891238"/>
            <a:ext cx="341100" cy="7200"/>
          </a:xfrm>
          <a:prstGeom prst="straightConnector1">
            <a:avLst/>
          </a:prstGeom>
          <a:noFill/>
          <a:ln cap="flat" cmpd="sng" w="19050">
            <a:solidFill>
              <a:schemeClr val="dk1"/>
            </a:solidFill>
            <a:prstDash val="solid"/>
            <a:round/>
            <a:headEnd len="med" w="med" type="none"/>
            <a:tailEnd len="med" w="med" type="triangle"/>
          </a:ln>
        </p:spPr>
      </p:cxnSp>
      <p:sp>
        <p:nvSpPr>
          <p:cNvPr id="452" name="Google Shape;452;p67"/>
          <p:cNvSpPr txBox="1"/>
          <p:nvPr/>
        </p:nvSpPr>
        <p:spPr>
          <a:xfrm>
            <a:off x="5078063" y="4277225"/>
            <a:ext cx="3442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Alabama Authors book publication details page</a:t>
            </a:r>
            <a:endParaRPr sz="1000">
              <a:solidFill>
                <a:schemeClr val="dk1"/>
              </a:solidFill>
              <a:latin typeface="DM Sans"/>
              <a:ea typeface="DM Sans"/>
              <a:cs typeface="DM Sans"/>
              <a:sym typeface="DM Sans"/>
            </a:endParaRPr>
          </a:p>
        </p:txBody>
      </p:sp>
      <p:pic>
        <p:nvPicPr>
          <p:cNvPr id="453" name="Google Shape;453;p67"/>
          <p:cNvPicPr preferRelativeResize="0"/>
          <p:nvPr/>
        </p:nvPicPr>
        <p:blipFill>
          <a:blip r:embed="rId3">
            <a:alphaModFix/>
          </a:blip>
          <a:stretch>
            <a:fillRect/>
          </a:stretch>
        </p:blipFill>
        <p:spPr>
          <a:xfrm>
            <a:off x="4915800" y="1512450"/>
            <a:ext cx="3767311" cy="2764780"/>
          </a:xfrm>
          <a:prstGeom prst="rect">
            <a:avLst/>
          </a:prstGeom>
          <a:noFill/>
          <a:ln cap="flat" cmpd="sng" w="19050">
            <a:solidFill>
              <a:schemeClr val="dk1"/>
            </a:solidFill>
            <a:prstDash val="solid"/>
            <a:round/>
            <a:headEnd len="sm" w="sm" type="none"/>
            <a:tailEnd len="sm" w="sm" type="none"/>
          </a:ln>
        </p:spPr>
      </p:pic>
      <p:pic>
        <p:nvPicPr>
          <p:cNvPr id="454" name="Google Shape;454;p67"/>
          <p:cNvPicPr preferRelativeResize="0"/>
          <p:nvPr/>
        </p:nvPicPr>
        <p:blipFill>
          <a:blip r:embed="rId4">
            <a:alphaModFix/>
          </a:blip>
          <a:stretch>
            <a:fillRect/>
          </a:stretch>
        </p:blipFill>
        <p:spPr>
          <a:xfrm>
            <a:off x="460881" y="1512450"/>
            <a:ext cx="3767270" cy="2764776"/>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8"/>
          <p:cNvSpPr txBox="1"/>
          <p:nvPr>
            <p:ph idx="1" type="body"/>
          </p:nvPr>
        </p:nvSpPr>
        <p:spPr>
          <a:xfrm>
            <a:off x="975000" y="1714475"/>
            <a:ext cx="7449000" cy="284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Summary</a:t>
            </a:r>
            <a:endParaRPr b="1" sz="140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400">
                <a:solidFill>
                  <a:schemeClr val="dk1"/>
                </a:solidFill>
                <a:latin typeface="DM Sans"/>
                <a:ea typeface="DM Sans"/>
                <a:cs typeface="DM Sans"/>
                <a:sym typeface="DM Sans"/>
              </a:rPr>
              <a:t>As a user, I want to be able to export my visualization to keep for my records to conduct research or simply save my findings.</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Description</a:t>
            </a:r>
            <a:endParaRPr b="1" sz="140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400">
                <a:solidFill>
                  <a:schemeClr val="dk1"/>
                </a:solidFill>
                <a:latin typeface="DM Sans"/>
                <a:ea typeface="DM Sans"/>
                <a:cs typeface="DM Sans"/>
                <a:sym typeface="DM Sans"/>
              </a:rPr>
              <a:t>Being able to quickly export a complex visualization into an image or PDF supports users in research and grants them a way to save progress after utilizing visualizations on the website.</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Status</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Completed</a:t>
            </a:r>
            <a:endParaRPr sz="1400">
              <a:solidFill>
                <a:schemeClr val="dk1"/>
              </a:solidFill>
              <a:latin typeface="DM Sans"/>
              <a:ea typeface="DM Sans"/>
              <a:cs typeface="DM Sans"/>
              <a:sym typeface="DM Sans"/>
            </a:endParaRPr>
          </a:p>
        </p:txBody>
      </p:sp>
      <p:sp>
        <p:nvSpPr>
          <p:cNvPr id="460" name="Google Shape;460;p68"/>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5.3 Sunburst Data Visualization</a:t>
            </a:r>
            <a:endParaRPr/>
          </a:p>
          <a:p>
            <a:pPr indent="0" lvl="0" marL="0" rtl="0" algn="l">
              <a:spcBef>
                <a:spcPts val="0"/>
              </a:spcBef>
              <a:spcAft>
                <a:spcPts val="0"/>
              </a:spcAft>
              <a:buNone/>
            </a:pPr>
            <a:r>
              <a:rPr lang="es" sz="2400"/>
              <a:t>Cady Pridgeon</a:t>
            </a:r>
            <a:endParaRPr sz="24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9"/>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5.3 Sunburst Data Visualization</a:t>
            </a:r>
            <a:endParaRPr/>
          </a:p>
          <a:p>
            <a:pPr indent="0" lvl="0" marL="0" rtl="0" algn="l">
              <a:spcBef>
                <a:spcPts val="0"/>
              </a:spcBef>
              <a:spcAft>
                <a:spcPts val="0"/>
              </a:spcAft>
              <a:buNone/>
            </a:pPr>
            <a:r>
              <a:t/>
            </a:r>
            <a:endParaRPr/>
          </a:p>
        </p:txBody>
      </p:sp>
      <p:sp>
        <p:nvSpPr>
          <p:cNvPr id="466" name="Google Shape;466;p69"/>
          <p:cNvSpPr txBox="1"/>
          <p:nvPr/>
        </p:nvSpPr>
        <p:spPr>
          <a:xfrm>
            <a:off x="1209938" y="4106400"/>
            <a:ext cx="3442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D3.js sunburst export button</a:t>
            </a:r>
            <a:endParaRPr sz="1000">
              <a:solidFill>
                <a:schemeClr val="dk1"/>
              </a:solidFill>
              <a:latin typeface="DM Sans"/>
              <a:ea typeface="DM Sans"/>
              <a:cs typeface="DM Sans"/>
              <a:sym typeface="DM Sans"/>
            </a:endParaRPr>
          </a:p>
        </p:txBody>
      </p:sp>
      <p:cxnSp>
        <p:nvCxnSpPr>
          <p:cNvPr id="467" name="Google Shape;467;p69"/>
          <p:cNvCxnSpPr/>
          <p:nvPr/>
        </p:nvCxnSpPr>
        <p:spPr>
          <a:xfrm flipH="1" rot="10800000">
            <a:off x="5477875" y="2816275"/>
            <a:ext cx="341100" cy="7200"/>
          </a:xfrm>
          <a:prstGeom prst="straightConnector1">
            <a:avLst/>
          </a:prstGeom>
          <a:noFill/>
          <a:ln cap="flat" cmpd="sng" w="19050">
            <a:solidFill>
              <a:schemeClr val="dk1"/>
            </a:solidFill>
            <a:prstDash val="solid"/>
            <a:round/>
            <a:headEnd len="med" w="med" type="none"/>
            <a:tailEnd len="med" w="med" type="triangle"/>
          </a:ln>
        </p:spPr>
      </p:cxnSp>
      <p:sp>
        <p:nvSpPr>
          <p:cNvPr id="468" name="Google Shape;468;p69"/>
          <p:cNvSpPr txBox="1"/>
          <p:nvPr/>
        </p:nvSpPr>
        <p:spPr>
          <a:xfrm>
            <a:off x="6008850" y="4106400"/>
            <a:ext cx="2560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D3.js sunburst export output image</a:t>
            </a:r>
            <a:endParaRPr sz="1000">
              <a:solidFill>
                <a:schemeClr val="dk1"/>
              </a:solidFill>
              <a:latin typeface="DM Sans"/>
              <a:ea typeface="DM Sans"/>
              <a:cs typeface="DM Sans"/>
              <a:sym typeface="DM Sans"/>
            </a:endParaRPr>
          </a:p>
        </p:txBody>
      </p:sp>
      <p:pic>
        <p:nvPicPr>
          <p:cNvPr id="469" name="Google Shape;469;p69"/>
          <p:cNvPicPr preferRelativeResize="0"/>
          <p:nvPr/>
        </p:nvPicPr>
        <p:blipFill>
          <a:blip r:embed="rId3">
            <a:alphaModFix/>
          </a:blip>
          <a:stretch>
            <a:fillRect/>
          </a:stretch>
        </p:blipFill>
        <p:spPr>
          <a:xfrm>
            <a:off x="574652" y="1533350"/>
            <a:ext cx="4713380" cy="2573049"/>
          </a:xfrm>
          <a:prstGeom prst="rect">
            <a:avLst/>
          </a:prstGeom>
          <a:noFill/>
          <a:ln cap="flat" cmpd="sng" w="19050">
            <a:solidFill>
              <a:schemeClr val="dk1"/>
            </a:solidFill>
            <a:prstDash val="solid"/>
            <a:round/>
            <a:headEnd len="sm" w="sm" type="none"/>
            <a:tailEnd len="sm" w="sm" type="none"/>
          </a:ln>
        </p:spPr>
      </p:pic>
      <p:pic>
        <p:nvPicPr>
          <p:cNvPr id="470" name="Google Shape;470;p69"/>
          <p:cNvPicPr preferRelativeResize="0"/>
          <p:nvPr/>
        </p:nvPicPr>
        <p:blipFill>
          <a:blip r:embed="rId4">
            <a:alphaModFix/>
          </a:blip>
          <a:stretch>
            <a:fillRect/>
          </a:stretch>
        </p:blipFill>
        <p:spPr>
          <a:xfrm>
            <a:off x="6008849" y="1533350"/>
            <a:ext cx="2560477" cy="2573051"/>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70"/>
          <p:cNvSpPr txBox="1"/>
          <p:nvPr>
            <p:ph idx="1" type="body"/>
          </p:nvPr>
        </p:nvSpPr>
        <p:spPr>
          <a:xfrm>
            <a:off x="975000" y="1714475"/>
            <a:ext cx="7449000" cy="284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Summary</a:t>
            </a:r>
            <a:endParaRPr b="1" sz="140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400">
                <a:solidFill>
                  <a:schemeClr val="dk1"/>
                </a:solidFill>
                <a:latin typeface="DM Sans"/>
                <a:ea typeface="DM Sans"/>
                <a:cs typeface="DM Sans"/>
                <a:sym typeface="DM Sans"/>
              </a:rPr>
              <a:t>As a user, I want to be able to access the sunburst visualization from any device, such as a computer, tablet, or phone, and experience an accessible data visualization.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Description</a:t>
            </a:r>
            <a:endParaRPr b="1" sz="140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400">
                <a:solidFill>
                  <a:schemeClr val="dk1"/>
                </a:solidFill>
                <a:latin typeface="DM Sans"/>
                <a:ea typeface="DM Sans"/>
                <a:cs typeface="DM Sans"/>
                <a:sym typeface="DM Sans"/>
              </a:rPr>
              <a:t>The data visualization should be responsive, supporting users from any device, including a mobile phone.</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Status</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Completed</a:t>
            </a:r>
            <a:endParaRPr sz="1400">
              <a:solidFill>
                <a:schemeClr val="dk1"/>
              </a:solidFill>
              <a:latin typeface="DM Sans"/>
              <a:ea typeface="DM Sans"/>
              <a:cs typeface="DM Sans"/>
              <a:sym typeface="DM Sans"/>
            </a:endParaRPr>
          </a:p>
        </p:txBody>
      </p:sp>
      <p:sp>
        <p:nvSpPr>
          <p:cNvPr id="476" name="Google Shape;476;p70"/>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5.4 Sunburst Data Visualization</a:t>
            </a:r>
            <a:endParaRPr/>
          </a:p>
          <a:p>
            <a:pPr indent="0" lvl="0" marL="0" rtl="0" algn="l">
              <a:spcBef>
                <a:spcPts val="0"/>
              </a:spcBef>
              <a:spcAft>
                <a:spcPts val="0"/>
              </a:spcAft>
              <a:buNone/>
            </a:pPr>
            <a:r>
              <a:rPr lang="es" sz="2400"/>
              <a:t>Cady Pridgeon</a:t>
            </a:r>
            <a:endParaRPr sz="24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71"/>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5.4 Sunburst Data Visualization</a:t>
            </a:r>
            <a:endParaRPr/>
          </a:p>
          <a:p>
            <a:pPr indent="0" lvl="0" marL="0" rtl="0" algn="l">
              <a:spcBef>
                <a:spcPts val="0"/>
              </a:spcBef>
              <a:spcAft>
                <a:spcPts val="0"/>
              </a:spcAft>
              <a:buNone/>
            </a:pPr>
            <a:r>
              <a:t/>
            </a:r>
            <a:endParaRPr/>
          </a:p>
        </p:txBody>
      </p:sp>
      <p:sp>
        <p:nvSpPr>
          <p:cNvPr id="482" name="Google Shape;482;p71"/>
          <p:cNvSpPr txBox="1"/>
          <p:nvPr/>
        </p:nvSpPr>
        <p:spPr>
          <a:xfrm>
            <a:off x="1381575" y="4011200"/>
            <a:ext cx="3442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D3.js sunburst visualization on desktop</a:t>
            </a:r>
            <a:endParaRPr sz="1000">
              <a:solidFill>
                <a:schemeClr val="dk1"/>
              </a:solidFill>
              <a:latin typeface="DM Sans"/>
              <a:ea typeface="DM Sans"/>
              <a:cs typeface="DM Sans"/>
              <a:sym typeface="DM Sans"/>
            </a:endParaRPr>
          </a:p>
        </p:txBody>
      </p:sp>
      <p:cxnSp>
        <p:nvCxnSpPr>
          <p:cNvPr id="483" name="Google Shape;483;p71"/>
          <p:cNvCxnSpPr/>
          <p:nvPr/>
        </p:nvCxnSpPr>
        <p:spPr>
          <a:xfrm flipH="1" rot="10800000">
            <a:off x="5484188" y="2874425"/>
            <a:ext cx="341100" cy="7200"/>
          </a:xfrm>
          <a:prstGeom prst="straightConnector1">
            <a:avLst/>
          </a:prstGeom>
          <a:noFill/>
          <a:ln cap="flat" cmpd="sng" w="19050">
            <a:solidFill>
              <a:schemeClr val="dk1"/>
            </a:solidFill>
            <a:prstDash val="solid"/>
            <a:round/>
            <a:headEnd len="med" w="med" type="none"/>
            <a:tailEnd len="med" w="med" type="triangle"/>
          </a:ln>
        </p:spPr>
      </p:cxnSp>
      <p:sp>
        <p:nvSpPr>
          <p:cNvPr id="484" name="Google Shape;484;p71"/>
          <p:cNvSpPr txBox="1"/>
          <p:nvPr/>
        </p:nvSpPr>
        <p:spPr>
          <a:xfrm>
            <a:off x="6158200" y="4233550"/>
            <a:ext cx="1931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D3.js sunburst visualization on mobile</a:t>
            </a:r>
            <a:endParaRPr sz="1000">
              <a:solidFill>
                <a:schemeClr val="dk1"/>
              </a:solidFill>
              <a:latin typeface="DM Sans"/>
              <a:ea typeface="DM Sans"/>
              <a:cs typeface="DM Sans"/>
              <a:sym typeface="DM Sans"/>
            </a:endParaRPr>
          </a:p>
        </p:txBody>
      </p:sp>
      <p:pic>
        <p:nvPicPr>
          <p:cNvPr id="485" name="Google Shape;485;p71"/>
          <p:cNvPicPr preferRelativeResize="0"/>
          <p:nvPr/>
        </p:nvPicPr>
        <p:blipFill>
          <a:blip r:embed="rId3">
            <a:alphaModFix/>
          </a:blip>
          <a:stretch>
            <a:fillRect/>
          </a:stretch>
        </p:blipFill>
        <p:spPr>
          <a:xfrm>
            <a:off x="1054638" y="1744838"/>
            <a:ext cx="4096666" cy="2266368"/>
          </a:xfrm>
          <a:prstGeom prst="rect">
            <a:avLst/>
          </a:prstGeom>
          <a:noFill/>
          <a:ln cap="flat" cmpd="sng" w="19050">
            <a:solidFill>
              <a:schemeClr val="dk1"/>
            </a:solidFill>
            <a:prstDash val="solid"/>
            <a:round/>
            <a:headEnd len="sm" w="sm" type="none"/>
            <a:tailEnd len="sm" w="sm" type="none"/>
          </a:ln>
        </p:spPr>
      </p:pic>
      <p:pic>
        <p:nvPicPr>
          <p:cNvPr id="486" name="Google Shape;486;p71"/>
          <p:cNvPicPr preferRelativeResize="0"/>
          <p:nvPr/>
        </p:nvPicPr>
        <p:blipFill rotWithShape="1">
          <a:blip r:embed="rId4">
            <a:alphaModFix/>
          </a:blip>
          <a:srcRect b="11119" l="0" r="0" t="0"/>
          <a:stretch/>
        </p:blipFill>
        <p:spPr>
          <a:xfrm>
            <a:off x="6158200" y="1522475"/>
            <a:ext cx="1931151" cy="2711077"/>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72"/>
          <p:cNvSpPr txBox="1"/>
          <p:nvPr>
            <p:ph idx="1" type="body"/>
          </p:nvPr>
        </p:nvSpPr>
        <p:spPr>
          <a:xfrm>
            <a:off x="975000" y="1714475"/>
            <a:ext cx="7449000" cy="284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Summary</a:t>
            </a:r>
            <a:endParaRPr b="1" sz="140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400">
                <a:solidFill>
                  <a:schemeClr val="dk1"/>
                </a:solidFill>
                <a:latin typeface="DM Sans"/>
                <a:ea typeface="DM Sans"/>
                <a:cs typeface="DM Sans"/>
                <a:sym typeface="DM Sans"/>
              </a:rPr>
              <a:t>As a user, I want to experience an accessible user interface on the Alabama Authors website to ensure my abilities do not interfere with viable interactions on the website.</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Description</a:t>
            </a:r>
            <a:endParaRPr b="1" sz="140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400">
                <a:solidFill>
                  <a:schemeClr val="dk1"/>
                </a:solidFill>
                <a:latin typeface="DM Sans"/>
                <a:ea typeface="DM Sans"/>
                <a:cs typeface="DM Sans"/>
                <a:sym typeface="DM Sans"/>
              </a:rPr>
              <a:t>Color contrast, tab index, and verbiage are a few aspects that make an interface accessible and inclusive. It is crucial that anyone, regardless of their abilities, should be able to access and navigate the website and visualizations with ease.</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Status</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Completed</a:t>
            </a:r>
            <a:endParaRPr sz="1400">
              <a:solidFill>
                <a:schemeClr val="dk1"/>
              </a:solidFill>
              <a:latin typeface="DM Sans"/>
              <a:ea typeface="DM Sans"/>
              <a:cs typeface="DM Sans"/>
              <a:sym typeface="DM Sans"/>
            </a:endParaRPr>
          </a:p>
        </p:txBody>
      </p:sp>
      <p:sp>
        <p:nvSpPr>
          <p:cNvPr id="492" name="Google Shape;492;p72"/>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5.5 Sunburst Data Visualization</a:t>
            </a:r>
            <a:endParaRPr/>
          </a:p>
          <a:p>
            <a:pPr indent="0" lvl="0" marL="0" rtl="0" algn="l">
              <a:spcBef>
                <a:spcPts val="0"/>
              </a:spcBef>
              <a:spcAft>
                <a:spcPts val="0"/>
              </a:spcAft>
              <a:buNone/>
            </a:pPr>
            <a:r>
              <a:rPr lang="es" sz="2400"/>
              <a:t>Cady Pridgeon</a:t>
            </a:r>
            <a:endParaRPr sz="24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73"/>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5.5 Sunburst Data Visualization</a:t>
            </a:r>
            <a:endParaRPr/>
          </a:p>
          <a:p>
            <a:pPr indent="0" lvl="0" marL="0" rtl="0" algn="l">
              <a:spcBef>
                <a:spcPts val="0"/>
              </a:spcBef>
              <a:spcAft>
                <a:spcPts val="0"/>
              </a:spcAft>
              <a:buNone/>
            </a:pPr>
            <a:r>
              <a:t/>
            </a:r>
            <a:endParaRPr/>
          </a:p>
        </p:txBody>
      </p:sp>
      <p:sp>
        <p:nvSpPr>
          <p:cNvPr id="498" name="Google Shape;498;p73"/>
          <p:cNvSpPr txBox="1"/>
          <p:nvPr/>
        </p:nvSpPr>
        <p:spPr>
          <a:xfrm>
            <a:off x="2990975" y="4337925"/>
            <a:ext cx="3162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Using tab index to navigate the D3.js sunburst visualization</a:t>
            </a:r>
            <a:endParaRPr sz="1000">
              <a:solidFill>
                <a:schemeClr val="dk1"/>
              </a:solidFill>
              <a:latin typeface="DM Sans"/>
              <a:ea typeface="DM Sans"/>
              <a:cs typeface="DM Sans"/>
              <a:sym typeface="DM Sans"/>
            </a:endParaRPr>
          </a:p>
          <a:p>
            <a:pPr indent="0" lvl="0" marL="0" rtl="0" algn="ctr">
              <a:spcBef>
                <a:spcPts val="0"/>
              </a:spcBef>
              <a:spcAft>
                <a:spcPts val="0"/>
              </a:spcAft>
              <a:buNone/>
            </a:pPr>
            <a:r>
              <a:t/>
            </a:r>
            <a:endParaRPr sz="1000">
              <a:solidFill>
                <a:schemeClr val="dk1"/>
              </a:solidFill>
              <a:latin typeface="DM Sans"/>
              <a:ea typeface="DM Sans"/>
              <a:cs typeface="DM Sans"/>
              <a:sym typeface="DM Sans"/>
            </a:endParaRPr>
          </a:p>
        </p:txBody>
      </p:sp>
      <p:pic>
        <p:nvPicPr>
          <p:cNvPr id="499" name="Google Shape;499;p73"/>
          <p:cNvPicPr preferRelativeResize="0"/>
          <p:nvPr/>
        </p:nvPicPr>
        <p:blipFill>
          <a:blip r:embed="rId3">
            <a:alphaModFix/>
          </a:blip>
          <a:stretch>
            <a:fillRect/>
          </a:stretch>
        </p:blipFill>
        <p:spPr>
          <a:xfrm>
            <a:off x="2990963" y="1287650"/>
            <a:ext cx="3162064" cy="3050274"/>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5" name="Shape 165"/>
        <p:cNvGrpSpPr/>
        <p:nvPr/>
      </p:nvGrpSpPr>
      <p:grpSpPr>
        <a:xfrm>
          <a:off x="0" y="0"/>
          <a:ext cx="0" cy="0"/>
          <a:chOff x="0" y="0"/>
          <a:chExt cx="0" cy="0"/>
        </a:xfrm>
      </p:grpSpPr>
      <p:sp>
        <p:nvSpPr>
          <p:cNvPr id="166" name="Google Shape;166;p29"/>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1.0 Chronology Data Visualization </a:t>
            </a:r>
            <a:endParaRPr/>
          </a:p>
          <a:p>
            <a:pPr indent="0" lvl="0" marL="0" rtl="0" algn="l">
              <a:spcBef>
                <a:spcPts val="0"/>
              </a:spcBef>
              <a:spcAft>
                <a:spcPts val="0"/>
              </a:spcAft>
              <a:buNone/>
            </a:pPr>
            <a:r>
              <a:rPr lang="es" sz="2400"/>
              <a:t>Cady Pridgeon</a:t>
            </a:r>
            <a:endParaRPr sz="2400"/>
          </a:p>
          <a:p>
            <a:pPr indent="0" lvl="0" marL="0" rtl="0" algn="l">
              <a:spcBef>
                <a:spcPts val="0"/>
              </a:spcBef>
              <a:spcAft>
                <a:spcPts val="0"/>
              </a:spcAft>
              <a:buNone/>
            </a:pPr>
            <a:r>
              <a:t/>
            </a:r>
            <a:endParaRPr sz="2400"/>
          </a:p>
        </p:txBody>
      </p:sp>
      <p:sp>
        <p:nvSpPr>
          <p:cNvPr id="167" name="Google Shape;167;p29"/>
          <p:cNvSpPr txBox="1"/>
          <p:nvPr>
            <p:ph idx="1" type="body"/>
          </p:nvPr>
        </p:nvSpPr>
        <p:spPr>
          <a:xfrm>
            <a:off x="975000" y="1714500"/>
            <a:ext cx="7449000" cy="284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Summary</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As a user, I want to view authors on the Alabama Authors website in a chronology/timeline format to better explore and learn about the authors.</a:t>
            </a:r>
            <a:endParaRPr sz="1400">
              <a:solidFill>
                <a:schemeClr val="dk1"/>
              </a:solidFill>
              <a:latin typeface="DM Sans"/>
              <a:ea typeface="DM Sans"/>
              <a:cs typeface="DM Sans"/>
              <a:sym typeface="DM Sans"/>
            </a:endParaRPr>
          </a:p>
          <a:p>
            <a:pPr indent="0" lvl="0" marL="45720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Description</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This type of visualization enables users to explore the periods authors were alive and popular in order to facilitate education, understanding, and research of the authors.</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Status</a:t>
            </a:r>
            <a:r>
              <a:rPr lang="es" sz="1400">
                <a:solidFill>
                  <a:schemeClr val="dk1"/>
                </a:solidFill>
                <a:latin typeface="DM Sans"/>
                <a:ea typeface="DM Sans"/>
                <a:cs typeface="DM Sans"/>
                <a:sym typeface="DM Sans"/>
              </a:rPr>
              <a:t>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Completed</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74"/>
          <p:cNvSpPr txBox="1"/>
          <p:nvPr>
            <p:ph type="title"/>
          </p:nvPr>
        </p:nvSpPr>
        <p:spPr>
          <a:xfrm>
            <a:off x="720000" y="368825"/>
            <a:ext cx="374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Design</a:t>
            </a:r>
            <a:endParaRPr/>
          </a:p>
          <a:p>
            <a:pPr indent="0" lvl="0" marL="0" rtl="0" algn="l">
              <a:spcBef>
                <a:spcPts val="0"/>
              </a:spcBef>
              <a:spcAft>
                <a:spcPts val="0"/>
              </a:spcAft>
              <a:buNone/>
            </a:pPr>
            <a:r>
              <a:rPr lang="es" sz="2400"/>
              <a:t>Cady Pridgeon</a:t>
            </a:r>
            <a:endParaRPr sz="2400"/>
          </a:p>
        </p:txBody>
      </p:sp>
      <p:sp>
        <p:nvSpPr>
          <p:cNvPr id="505" name="Google Shape;505;p74"/>
          <p:cNvSpPr txBox="1"/>
          <p:nvPr>
            <p:ph idx="1" type="body"/>
          </p:nvPr>
        </p:nvSpPr>
        <p:spPr>
          <a:xfrm>
            <a:off x="975000" y="1704800"/>
            <a:ext cx="3180300" cy="2859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Architecture</a:t>
            </a:r>
            <a:endParaRPr b="1"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Reclaim Hosting</a:t>
            </a:r>
            <a:endParaRPr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Omeka Classic</a:t>
            </a:r>
            <a:endParaRPr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Author Data CSV files</a:t>
            </a:r>
            <a:endParaRPr sz="1400">
              <a:solidFill>
                <a:schemeClr val="dk1"/>
              </a:solidFill>
              <a:latin typeface="DM Sans"/>
              <a:ea typeface="DM Sans"/>
              <a:cs typeface="DM Sans"/>
              <a:sym typeface="DM Sans"/>
            </a:endParaRPr>
          </a:p>
          <a:p>
            <a:pPr indent="-317500" lvl="1" marL="914400" rtl="0" algn="l">
              <a:lnSpc>
                <a:spcPct val="115000"/>
              </a:lnSpc>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AL Author Collection</a:t>
            </a:r>
            <a:endParaRPr>
              <a:solidFill>
                <a:schemeClr val="dk1"/>
              </a:solidFill>
              <a:latin typeface="DM Sans"/>
              <a:ea typeface="DM Sans"/>
              <a:cs typeface="DM Sans"/>
              <a:sym typeface="DM Sans"/>
            </a:endParaRPr>
          </a:p>
          <a:p>
            <a:pPr indent="-317500" lvl="1" marL="914400" rtl="0" algn="l">
              <a:lnSpc>
                <a:spcPct val="115000"/>
              </a:lnSpc>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AL Book Collection</a:t>
            </a:r>
            <a:endParaRPr>
              <a:solidFill>
                <a:schemeClr val="dk1"/>
              </a:solidFill>
              <a:latin typeface="DM Sans"/>
              <a:ea typeface="DM Sans"/>
              <a:cs typeface="DM Sans"/>
              <a:sym typeface="DM Sans"/>
            </a:endParaRPr>
          </a:p>
          <a:p>
            <a:pPr indent="-317500" lvl="1" marL="914400" rtl="0" algn="l">
              <a:lnSpc>
                <a:spcPct val="115000"/>
              </a:lnSpc>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Chronology Data (1700)</a:t>
            </a:r>
            <a:endParaRPr>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GitHub Pages</a:t>
            </a:r>
            <a:endParaRPr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HTML File</a:t>
            </a:r>
            <a:endParaRPr sz="1400">
              <a:solidFill>
                <a:schemeClr val="dk1"/>
              </a:solidFill>
              <a:latin typeface="DM Sans"/>
              <a:ea typeface="DM Sans"/>
              <a:cs typeface="DM Sans"/>
              <a:sym typeface="DM Sans"/>
            </a:endParaRPr>
          </a:p>
          <a:p>
            <a:pPr indent="-317500" lvl="1" marL="914400" rtl="0" algn="l">
              <a:lnSpc>
                <a:spcPct val="115000"/>
              </a:lnSpc>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HTML, CSS, JavaScript</a:t>
            </a:r>
            <a:endParaRPr>
              <a:solidFill>
                <a:schemeClr val="dk1"/>
              </a:solidFill>
              <a:latin typeface="DM Sans"/>
              <a:ea typeface="DM Sans"/>
              <a:cs typeface="DM Sans"/>
              <a:sym typeface="DM Sans"/>
            </a:endParaRPr>
          </a:p>
          <a:p>
            <a:pPr indent="-317500" lvl="1" marL="914400" rtl="0" algn="l">
              <a:lnSpc>
                <a:spcPct val="115000"/>
              </a:lnSpc>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D3.js</a:t>
            </a:r>
            <a:endParaRPr>
              <a:solidFill>
                <a:schemeClr val="dk1"/>
              </a:solidFill>
              <a:latin typeface="DM Sans"/>
              <a:ea typeface="DM Sans"/>
              <a:cs typeface="DM Sans"/>
              <a:sym typeface="DM Sans"/>
            </a:endParaRPr>
          </a:p>
        </p:txBody>
      </p:sp>
      <p:sp>
        <p:nvSpPr>
          <p:cNvPr id="506" name="Google Shape;506;p74"/>
          <p:cNvSpPr txBox="1"/>
          <p:nvPr/>
        </p:nvSpPr>
        <p:spPr>
          <a:xfrm>
            <a:off x="4577550" y="4329875"/>
            <a:ext cx="3657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Architecture diagram, technology flow chart</a:t>
            </a:r>
            <a:endParaRPr sz="1000">
              <a:solidFill>
                <a:schemeClr val="dk1"/>
              </a:solidFill>
              <a:latin typeface="DM Sans"/>
              <a:ea typeface="DM Sans"/>
              <a:cs typeface="DM Sans"/>
              <a:sym typeface="DM Sans"/>
            </a:endParaRPr>
          </a:p>
        </p:txBody>
      </p:sp>
      <p:pic>
        <p:nvPicPr>
          <p:cNvPr id="507" name="Google Shape;507;p74"/>
          <p:cNvPicPr preferRelativeResize="0"/>
          <p:nvPr/>
        </p:nvPicPr>
        <p:blipFill>
          <a:blip r:embed="rId3">
            <a:alphaModFix/>
          </a:blip>
          <a:stretch>
            <a:fillRect/>
          </a:stretch>
        </p:blipFill>
        <p:spPr>
          <a:xfrm>
            <a:off x="4816188" y="474925"/>
            <a:ext cx="3180334" cy="38549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5"/>
          <p:cNvSpPr txBox="1"/>
          <p:nvPr>
            <p:ph type="title"/>
          </p:nvPr>
        </p:nvSpPr>
        <p:spPr>
          <a:xfrm>
            <a:off x="720000" y="368825"/>
            <a:ext cx="374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Design</a:t>
            </a:r>
            <a:endParaRPr sz="2400"/>
          </a:p>
        </p:txBody>
      </p:sp>
      <p:pic>
        <p:nvPicPr>
          <p:cNvPr id="513" name="Google Shape;513;p75"/>
          <p:cNvPicPr preferRelativeResize="0"/>
          <p:nvPr/>
        </p:nvPicPr>
        <p:blipFill>
          <a:blip r:embed="rId3">
            <a:alphaModFix/>
          </a:blip>
          <a:stretch>
            <a:fillRect/>
          </a:stretch>
        </p:blipFill>
        <p:spPr>
          <a:xfrm>
            <a:off x="4502300" y="611275"/>
            <a:ext cx="4073072" cy="3716675"/>
          </a:xfrm>
          <a:prstGeom prst="rect">
            <a:avLst/>
          </a:prstGeom>
          <a:noFill/>
          <a:ln cap="flat" cmpd="sng" w="19050">
            <a:solidFill>
              <a:schemeClr val="dk1"/>
            </a:solidFill>
            <a:prstDash val="solid"/>
            <a:round/>
            <a:headEnd len="sm" w="sm" type="none"/>
            <a:tailEnd len="sm" w="sm" type="none"/>
          </a:ln>
        </p:spPr>
      </p:pic>
      <p:sp>
        <p:nvSpPr>
          <p:cNvPr id="514" name="Google Shape;514;p75"/>
          <p:cNvSpPr txBox="1"/>
          <p:nvPr/>
        </p:nvSpPr>
        <p:spPr>
          <a:xfrm>
            <a:off x="715250" y="3989238"/>
            <a:ext cx="3359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AL Author Collection</a:t>
            </a:r>
            <a:endParaRPr sz="1000">
              <a:solidFill>
                <a:schemeClr val="dk1"/>
              </a:solidFill>
              <a:latin typeface="DM Sans"/>
              <a:ea typeface="DM Sans"/>
              <a:cs typeface="DM Sans"/>
              <a:sym typeface="DM Sans"/>
            </a:endParaRPr>
          </a:p>
        </p:txBody>
      </p:sp>
      <p:sp>
        <p:nvSpPr>
          <p:cNvPr id="515" name="Google Shape;515;p75"/>
          <p:cNvSpPr txBox="1"/>
          <p:nvPr/>
        </p:nvSpPr>
        <p:spPr>
          <a:xfrm>
            <a:off x="4502302" y="4327950"/>
            <a:ext cx="4073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Dublin Core metadata fields on Omeka Classic</a:t>
            </a:r>
            <a:endParaRPr sz="1000">
              <a:solidFill>
                <a:schemeClr val="dk1"/>
              </a:solidFill>
              <a:latin typeface="DM Sans"/>
              <a:ea typeface="DM Sans"/>
              <a:cs typeface="DM Sans"/>
              <a:sym typeface="DM Sans"/>
            </a:endParaRPr>
          </a:p>
        </p:txBody>
      </p:sp>
      <p:pic>
        <p:nvPicPr>
          <p:cNvPr id="516" name="Google Shape;516;p75"/>
          <p:cNvPicPr preferRelativeResize="0"/>
          <p:nvPr/>
        </p:nvPicPr>
        <p:blipFill>
          <a:blip r:embed="rId4">
            <a:alphaModFix/>
          </a:blip>
          <a:stretch>
            <a:fillRect/>
          </a:stretch>
        </p:blipFill>
        <p:spPr>
          <a:xfrm>
            <a:off x="568599" y="1467525"/>
            <a:ext cx="3652398" cy="2521724"/>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76"/>
          <p:cNvSpPr txBox="1"/>
          <p:nvPr>
            <p:ph type="title"/>
          </p:nvPr>
        </p:nvSpPr>
        <p:spPr>
          <a:xfrm>
            <a:off x="720000" y="368825"/>
            <a:ext cx="374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Design</a:t>
            </a:r>
            <a:endParaRPr sz="2400"/>
          </a:p>
        </p:txBody>
      </p:sp>
      <p:sp>
        <p:nvSpPr>
          <p:cNvPr id="522" name="Google Shape;522;p76"/>
          <p:cNvSpPr txBox="1"/>
          <p:nvPr/>
        </p:nvSpPr>
        <p:spPr>
          <a:xfrm>
            <a:off x="2668344" y="4528393"/>
            <a:ext cx="3807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Neatline calendar wheel heatmap visualization</a:t>
            </a:r>
            <a:endParaRPr sz="1000">
              <a:solidFill>
                <a:schemeClr val="dk1"/>
              </a:solidFill>
              <a:latin typeface="DM Sans"/>
              <a:ea typeface="DM Sans"/>
              <a:cs typeface="DM Sans"/>
              <a:sym typeface="DM Sans"/>
            </a:endParaRPr>
          </a:p>
        </p:txBody>
      </p:sp>
      <p:pic>
        <p:nvPicPr>
          <p:cNvPr id="523" name="Google Shape;523;p76"/>
          <p:cNvPicPr preferRelativeResize="0"/>
          <p:nvPr/>
        </p:nvPicPr>
        <p:blipFill rotWithShape="1">
          <a:blip r:embed="rId3">
            <a:alphaModFix/>
          </a:blip>
          <a:srcRect b="0" l="4106" r="2783" t="0"/>
          <a:stretch/>
        </p:blipFill>
        <p:spPr>
          <a:xfrm>
            <a:off x="1496256" y="1346429"/>
            <a:ext cx="6151501" cy="3181974"/>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77"/>
          <p:cNvSpPr txBox="1"/>
          <p:nvPr>
            <p:ph type="title"/>
          </p:nvPr>
        </p:nvSpPr>
        <p:spPr>
          <a:xfrm>
            <a:off x="720000" y="368825"/>
            <a:ext cx="374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Design</a:t>
            </a:r>
            <a:endParaRPr sz="2400"/>
          </a:p>
        </p:txBody>
      </p:sp>
      <p:sp>
        <p:nvSpPr>
          <p:cNvPr id="529" name="Google Shape;529;p77"/>
          <p:cNvSpPr txBox="1"/>
          <p:nvPr/>
        </p:nvSpPr>
        <p:spPr>
          <a:xfrm>
            <a:off x="555550" y="3778197"/>
            <a:ext cx="3738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D3.js bar chart chronology visualization</a:t>
            </a:r>
            <a:endParaRPr sz="1000">
              <a:solidFill>
                <a:schemeClr val="dk1"/>
              </a:solidFill>
              <a:latin typeface="DM Sans"/>
              <a:ea typeface="DM Sans"/>
              <a:cs typeface="DM Sans"/>
              <a:sym typeface="DM Sans"/>
            </a:endParaRPr>
          </a:p>
        </p:txBody>
      </p:sp>
      <p:pic>
        <p:nvPicPr>
          <p:cNvPr id="530" name="Google Shape;530;p77"/>
          <p:cNvPicPr preferRelativeResize="0"/>
          <p:nvPr/>
        </p:nvPicPr>
        <p:blipFill>
          <a:blip r:embed="rId3">
            <a:alphaModFix/>
          </a:blip>
          <a:stretch>
            <a:fillRect/>
          </a:stretch>
        </p:blipFill>
        <p:spPr>
          <a:xfrm>
            <a:off x="427694" y="1572950"/>
            <a:ext cx="3995469" cy="2177218"/>
          </a:xfrm>
          <a:prstGeom prst="rect">
            <a:avLst/>
          </a:prstGeom>
          <a:noFill/>
          <a:ln cap="flat" cmpd="sng" w="19050">
            <a:solidFill>
              <a:schemeClr val="dk1"/>
            </a:solidFill>
            <a:prstDash val="solid"/>
            <a:round/>
            <a:headEnd len="sm" w="sm" type="none"/>
            <a:tailEnd len="sm" w="sm" type="none"/>
          </a:ln>
        </p:spPr>
      </p:pic>
      <p:sp>
        <p:nvSpPr>
          <p:cNvPr id="531" name="Google Shape;531;p77"/>
          <p:cNvSpPr txBox="1"/>
          <p:nvPr/>
        </p:nvSpPr>
        <p:spPr>
          <a:xfrm>
            <a:off x="4849425" y="3778197"/>
            <a:ext cx="3738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D3.js bar chart sunburst visualization</a:t>
            </a:r>
            <a:endParaRPr sz="1000">
              <a:solidFill>
                <a:schemeClr val="dk1"/>
              </a:solidFill>
              <a:latin typeface="DM Sans"/>
              <a:ea typeface="DM Sans"/>
              <a:cs typeface="DM Sans"/>
              <a:sym typeface="DM Sans"/>
            </a:endParaRPr>
          </a:p>
        </p:txBody>
      </p:sp>
      <p:pic>
        <p:nvPicPr>
          <p:cNvPr id="532" name="Google Shape;532;p77"/>
          <p:cNvPicPr preferRelativeResize="0"/>
          <p:nvPr/>
        </p:nvPicPr>
        <p:blipFill>
          <a:blip r:embed="rId4">
            <a:alphaModFix/>
          </a:blip>
          <a:stretch>
            <a:fillRect/>
          </a:stretch>
        </p:blipFill>
        <p:spPr>
          <a:xfrm>
            <a:off x="4720850" y="1572950"/>
            <a:ext cx="3995448" cy="2208419"/>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78"/>
          <p:cNvSpPr txBox="1"/>
          <p:nvPr>
            <p:ph type="title"/>
          </p:nvPr>
        </p:nvSpPr>
        <p:spPr>
          <a:xfrm>
            <a:off x="720000" y="368825"/>
            <a:ext cx="3328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Process</a:t>
            </a:r>
            <a:endParaRPr/>
          </a:p>
          <a:p>
            <a:pPr indent="0" lvl="0" marL="0" rtl="0" algn="l">
              <a:spcBef>
                <a:spcPts val="0"/>
              </a:spcBef>
              <a:spcAft>
                <a:spcPts val="0"/>
              </a:spcAft>
              <a:buNone/>
            </a:pPr>
            <a:r>
              <a:rPr lang="es" sz="2400"/>
              <a:t>Cady Pridgeon</a:t>
            </a:r>
            <a:endParaRPr sz="2400"/>
          </a:p>
        </p:txBody>
      </p:sp>
      <p:sp>
        <p:nvSpPr>
          <p:cNvPr id="538" name="Google Shape;538;p78"/>
          <p:cNvSpPr txBox="1"/>
          <p:nvPr>
            <p:ph idx="1" type="body"/>
          </p:nvPr>
        </p:nvSpPr>
        <p:spPr>
          <a:xfrm>
            <a:off x="975000" y="1704800"/>
            <a:ext cx="3742200" cy="251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Sponsor Communication</a:t>
            </a:r>
            <a:r>
              <a:rPr b="1" lang="es" sz="1400">
                <a:solidFill>
                  <a:schemeClr val="dk1"/>
                </a:solidFill>
                <a:latin typeface="DM Sans"/>
                <a:ea typeface="DM Sans"/>
                <a:cs typeface="DM Sans"/>
                <a:sym typeface="DM Sans"/>
              </a:rPr>
              <a:t> </a:t>
            </a:r>
            <a:endParaRPr b="1"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Weekly in-person meetings</a:t>
            </a:r>
            <a:endParaRPr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Open email communication</a:t>
            </a:r>
            <a:endParaRPr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Project web developer for technical questions</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highlight>
                <a:srgbClr val="F2F2F2"/>
              </a:highlight>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highlight>
                  <a:srgbClr val="F2F2F2"/>
                </a:highlight>
                <a:latin typeface="DM Sans"/>
                <a:ea typeface="DM Sans"/>
                <a:cs typeface="DM Sans"/>
                <a:sym typeface="DM Sans"/>
              </a:rPr>
              <a:t>Team Communication</a:t>
            </a:r>
            <a:endParaRPr b="1" sz="1400">
              <a:solidFill>
                <a:schemeClr val="dk1"/>
              </a:solidFill>
              <a:highlight>
                <a:srgbClr val="F2F2F2"/>
              </a:highlight>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highlight>
                  <a:srgbClr val="F2F2F2"/>
                </a:highlight>
                <a:latin typeface="DM Sans"/>
                <a:ea typeface="DM Sans"/>
                <a:cs typeface="DM Sans"/>
                <a:sym typeface="DM Sans"/>
              </a:rPr>
              <a:t>Weekly team check-ins</a:t>
            </a:r>
            <a:endParaRPr sz="1400">
              <a:solidFill>
                <a:schemeClr val="dk1"/>
              </a:solidFill>
              <a:highlight>
                <a:srgbClr val="F2F2F2"/>
              </a:highlight>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highlight>
                  <a:srgbClr val="F2F2F2"/>
                </a:highlight>
                <a:latin typeface="DM Sans"/>
                <a:ea typeface="DM Sans"/>
                <a:cs typeface="DM Sans"/>
                <a:sym typeface="DM Sans"/>
              </a:rPr>
              <a:t>Text message for general purposes</a:t>
            </a:r>
            <a:endParaRPr sz="1400">
              <a:solidFill>
                <a:schemeClr val="dk1"/>
              </a:solidFill>
              <a:highlight>
                <a:srgbClr val="F2F2F2"/>
              </a:highlight>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highlight>
                  <a:srgbClr val="F2F2F2"/>
                </a:highlight>
                <a:latin typeface="DM Sans"/>
                <a:ea typeface="DM Sans"/>
                <a:cs typeface="DM Sans"/>
                <a:sym typeface="DM Sans"/>
              </a:rPr>
              <a:t>Zoom for meetings </a:t>
            </a:r>
            <a:endParaRPr sz="1400">
              <a:solidFill>
                <a:schemeClr val="dk1"/>
              </a:solidFill>
              <a:latin typeface="DM Sans"/>
              <a:ea typeface="DM Sans"/>
              <a:cs typeface="DM Sans"/>
              <a:sym typeface="DM Sans"/>
            </a:endParaRPr>
          </a:p>
        </p:txBody>
      </p:sp>
      <p:sp>
        <p:nvSpPr>
          <p:cNvPr id="539" name="Google Shape;539;p78"/>
          <p:cNvSpPr txBox="1"/>
          <p:nvPr>
            <p:ph idx="1" type="body"/>
          </p:nvPr>
        </p:nvSpPr>
        <p:spPr>
          <a:xfrm>
            <a:off x="4963200" y="2701700"/>
            <a:ext cx="3742200" cy="1521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User Story, Task, &amp; Issue Management</a:t>
            </a:r>
            <a:endParaRPr b="1"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Assignments split between members</a:t>
            </a:r>
            <a:endParaRPr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Tasks created on a Kanban board in Notion</a:t>
            </a:r>
            <a:endParaRPr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Problems are discussed with the team</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highlight>
                <a:srgbClr val="F2F2F2"/>
              </a:highlight>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p:txBody>
      </p:sp>
      <p:sp>
        <p:nvSpPr>
          <p:cNvPr id="540" name="Google Shape;540;p78"/>
          <p:cNvSpPr txBox="1"/>
          <p:nvPr/>
        </p:nvSpPr>
        <p:spPr>
          <a:xfrm>
            <a:off x="4963200" y="2293725"/>
            <a:ext cx="3596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Gantt chart with estimated development schedule</a:t>
            </a:r>
            <a:endParaRPr sz="1000">
              <a:solidFill>
                <a:schemeClr val="dk1"/>
              </a:solidFill>
              <a:latin typeface="DM Sans"/>
              <a:ea typeface="DM Sans"/>
              <a:cs typeface="DM Sans"/>
              <a:sym typeface="DM Sans"/>
            </a:endParaRPr>
          </a:p>
        </p:txBody>
      </p:sp>
      <p:pic>
        <p:nvPicPr>
          <p:cNvPr id="541" name="Google Shape;541;p78"/>
          <p:cNvPicPr preferRelativeResize="0"/>
          <p:nvPr/>
        </p:nvPicPr>
        <p:blipFill>
          <a:blip r:embed="rId3">
            <a:alphaModFix/>
          </a:blip>
          <a:stretch>
            <a:fillRect/>
          </a:stretch>
        </p:blipFill>
        <p:spPr>
          <a:xfrm>
            <a:off x="5100700" y="368825"/>
            <a:ext cx="3321396" cy="1924900"/>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79"/>
          <p:cNvSpPr txBox="1"/>
          <p:nvPr>
            <p:ph type="title"/>
          </p:nvPr>
        </p:nvSpPr>
        <p:spPr>
          <a:xfrm>
            <a:off x="720000" y="368825"/>
            <a:ext cx="3328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Process</a:t>
            </a:r>
            <a:endParaRPr sz="2400"/>
          </a:p>
        </p:txBody>
      </p:sp>
      <p:sp>
        <p:nvSpPr>
          <p:cNvPr id="547" name="Google Shape;547;p79"/>
          <p:cNvSpPr txBox="1"/>
          <p:nvPr/>
        </p:nvSpPr>
        <p:spPr>
          <a:xfrm>
            <a:off x="804350" y="4471150"/>
            <a:ext cx="7535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Kanban Board on Notion for team task management</a:t>
            </a:r>
            <a:endParaRPr sz="1000">
              <a:solidFill>
                <a:schemeClr val="dk1"/>
              </a:solidFill>
              <a:latin typeface="DM Sans"/>
              <a:ea typeface="DM Sans"/>
              <a:cs typeface="DM Sans"/>
              <a:sym typeface="DM Sans"/>
            </a:endParaRPr>
          </a:p>
        </p:txBody>
      </p:sp>
      <p:pic>
        <p:nvPicPr>
          <p:cNvPr id="548" name="Google Shape;548;p79"/>
          <p:cNvPicPr preferRelativeResize="0"/>
          <p:nvPr/>
        </p:nvPicPr>
        <p:blipFill>
          <a:blip r:embed="rId3">
            <a:alphaModFix/>
          </a:blip>
          <a:stretch>
            <a:fillRect/>
          </a:stretch>
        </p:blipFill>
        <p:spPr>
          <a:xfrm>
            <a:off x="7782973" y="445800"/>
            <a:ext cx="556777" cy="572700"/>
          </a:xfrm>
          <a:prstGeom prst="rect">
            <a:avLst/>
          </a:prstGeom>
          <a:noFill/>
          <a:ln>
            <a:noFill/>
          </a:ln>
        </p:spPr>
      </p:pic>
      <p:pic>
        <p:nvPicPr>
          <p:cNvPr id="549" name="Google Shape;549;p79"/>
          <p:cNvPicPr preferRelativeResize="0"/>
          <p:nvPr/>
        </p:nvPicPr>
        <p:blipFill rotWithShape="1">
          <a:blip r:embed="rId4">
            <a:alphaModFix/>
          </a:blip>
          <a:srcRect b="23447" l="0" r="0" t="0"/>
          <a:stretch/>
        </p:blipFill>
        <p:spPr>
          <a:xfrm>
            <a:off x="6497139" y="492734"/>
            <a:ext cx="481078" cy="499430"/>
          </a:xfrm>
          <a:prstGeom prst="rect">
            <a:avLst/>
          </a:prstGeom>
          <a:noFill/>
          <a:ln>
            <a:noFill/>
          </a:ln>
        </p:spPr>
      </p:pic>
      <p:pic>
        <p:nvPicPr>
          <p:cNvPr id="550" name="Google Shape;550;p79"/>
          <p:cNvPicPr preferRelativeResize="0"/>
          <p:nvPr/>
        </p:nvPicPr>
        <p:blipFill rotWithShape="1">
          <a:blip r:embed="rId5">
            <a:alphaModFix/>
          </a:blip>
          <a:srcRect b="0" l="18918" r="18949" t="0"/>
          <a:stretch/>
        </p:blipFill>
        <p:spPr>
          <a:xfrm>
            <a:off x="7104768" y="492734"/>
            <a:ext cx="551649" cy="499429"/>
          </a:xfrm>
          <a:prstGeom prst="rect">
            <a:avLst/>
          </a:prstGeom>
          <a:noFill/>
          <a:ln>
            <a:noFill/>
          </a:ln>
        </p:spPr>
      </p:pic>
      <p:pic>
        <p:nvPicPr>
          <p:cNvPr id="551" name="Google Shape;551;p79"/>
          <p:cNvPicPr preferRelativeResize="0"/>
          <p:nvPr/>
        </p:nvPicPr>
        <p:blipFill rotWithShape="1">
          <a:blip r:embed="rId6">
            <a:alphaModFix/>
          </a:blip>
          <a:srcRect b="68561" l="0" r="0" t="0"/>
          <a:stretch/>
        </p:blipFill>
        <p:spPr>
          <a:xfrm>
            <a:off x="804325" y="1199950"/>
            <a:ext cx="7535349" cy="3270901"/>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5" name="Shape 555"/>
        <p:cNvGrpSpPr/>
        <p:nvPr/>
      </p:nvGrpSpPr>
      <p:grpSpPr>
        <a:xfrm>
          <a:off x="0" y="0"/>
          <a:ext cx="0" cy="0"/>
          <a:chOff x="0" y="0"/>
          <a:chExt cx="0" cy="0"/>
        </a:xfrm>
      </p:grpSpPr>
      <p:sp>
        <p:nvSpPr>
          <p:cNvPr id="556" name="Google Shape;556;p80"/>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Lessons Learned</a:t>
            </a:r>
            <a:endParaRPr/>
          </a:p>
          <a:p>
            <a:pPr indent="0" lvl="0" marL="0" rtl="0" algn="l">
              <a:spcBef>
                <a:spcPts val="0"/>
              </a:spcBef>
              <a:spcAft>
                <a:spcPts val="0"/>
              </a:spcAft>
              <a:buNone/>
            </a:pPr>
            <a:r>
              <a:rPr lang="es" sz="2400"/>
              <a:t>Amee Kivette</a:t>
            </a:r>
            <a:endParaRPr sz="2400"/>
          </a:p>
        </p:txBody>
      </p:sp>
      <p:sp>
        <p:nvSpPr>
          <p:cNvPr id="557" name="Google Shape;557;p80"/>
          <p:cNvSpPr txBox="1"/>
          <p:nvPr>
            <p:ph idx="1" type="body"/>
          </p:nvPr>
        </p:nvSpPr>
        <p:spPr>
          <a:xfrm>
            <a:off x="975000" y="1704800"/>
            <a:ext cx="3387000" cy="274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Creating prototypes of multiple potential solutions</a:t>
            </a:r>
            <a:r>
              <a:rPr lang="es" sz="1400">
                <a:solidFill>
                  <a:schemeClr val="dk1"/>
                </a:solidFill>
                <a:latin typeface="DM Sans"/>
                <a:ea typeface="DM Sans"/>
                <a:cs typeface="DM Sans"/>
                <a:sym typeface="DM Sans"/>
              </a:rPr>
              <a:t>:</a:t>
            </a:r>
            <a:endParaRPr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Allows deeper exploration before committing to a solution</a:t>
            </a:r>
            <a:endParaRPr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Ensures the solution is a good fit for the project requirements</a:t>
            </a:r>
            <a:endParaRPr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Creates a strong foundation for future work</a:t>
            </a:r>
            <a:endParaRPr sz="1400">
              <a:solidFill>
                <a:schemeClr val="dk1"/>
              </a:solidFill>
              <a:latin typeface="DM Sans"/>
              <a:ea typeface="DM Sans"/>
              <a:cs typeface="DM Sans"/>
              <a:sym typeface="DM Sans"/>
            </a:endParaRPr>
          </a:p>
          <a:p>
            <a:pPr indent="0" lvl="0" marL="45720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p:txBody>
      </p:sp>
      <p:pic>
        <p:nvPicPr>
          <p:cNvPr id="558" name="Google Shape;558;p80"/>
          <p:cNvPicPr preferRelativeResize="0"/>
          <p:nvPr/>
        </p:nvPicPr>
        <p:blipFill>
          <a:blip r:embed="rId3">
            <a:alphaModFix/>
          </a:blip>
          <a:stretch>
            <a:fillRect/>
          </a:stretch>
        </p:blipFill>
        <p:spPr>
          <a:xfrm>
            <a:off x="5660937" y="2083299"/>
            <a:ext cx="2505088" cy="1386987"/>
          </a:xfrm>
          <a:prstGeom prst="rect">
            <a:avLst/>
          </a:prstGeom>
          <a:noFill/>
          <a:ln>
            <a:noFill/>
          </a:ln>
        </p:spPr>
      </p:pic>
      <p:pic>
        <p:nvPicPr>
          <p:cNvPr id="559" name="Google Shape;559;p80"/>
          <p:cNvPicPr preferRelativeResize="0"/>
          <p:nvPr/>
        </p:nvPicPr>
        <p:blipFill>
          <a:blip r:embed="rId4">
            <a:alphaModFix/>
          </a:blip>
          <a:stretch>
            <a:fillRect/>
          </a:stretch>
        </p:blipFill>
        <p:spPr>
          <a:xfrm>
            <a:off x="5402938" y="3703299"/>
            <a:ext cx="3021050" cy="1007825"/>
          </a:xfrm>
          <a:prstGeom prst="rect">
            <a:avLst/>
          </a:prstGeom>
          <a:noFill/>
          <a:ln>
            <a:noFill/>
          </a:ln>
        </p:spPr>
      </p:pic>
      <p:pic>
        <p:nvPicPr>
          <p:cNvPr id="560" name="Google Shape;560;p80"/>
          <p:cNvPicPr preferRelativeResize="0"/>
          <p:nvPr/>
        </p:nvPicPr>
        <p:blipFill>
          <a:blip r:embed="rId5">
            <a:alphaModFix/>
          </a:blip>
          <a:stretch>
            <a:fillRect/>
          </a:stretch>
        </p:blipFill>
        <p:spPr>
          <a:xfrm>
            <a:off x="6204513" y="432375"/>
            <a:ext cx="1417901" cy="141790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4" name="Shape 564"/>
        <p:cNvGrpSpPr/>
        <p:nvPr/>
      </p:nvGrpSpPr>
      <p:grpSpPr>
        <a:xfrm>
          <a:off x="0" y="0"/>
          <a:ext cx="0" cy="0"/>
          <a:chOff x="0" y="0"/>
          <a:chExt cx="0" cy="0"/>
        </a:xfrm>
      </p:grpSpPr>
      <p:sp>
        <p:nvSpPr>
          <p:cNvPr id="565" name="Google Shape;565;p81"/>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Lessons Learned</a:t>
            </a:r>
            <a:endParaRPr/>
          </a:p>
          <a:p>
            <a:pPr indent="0" lvl="0" marL="0" rtl="0" algn="l">
              <a:spcBef>
                <a:spcPts val="0"/>
              </a:spcBef>
              <a:spcAft>
                <a:spcPts val="0"/>
              </a:spcAft>
              <a:buNone/>
            </a:pPr>
            <a:r>
              <a:rPr lang="es" sz="2400"/>
              <a:t>Amee Kivette</a:t>
            </a:r>
            <a:endParaRPr sz="2400"/>
          </a:p>
        </p:txBody>
      </p:sp>
      <p:sp>
        <p:nvSpPr>
          <p:cNvPr id="566" name="Google Shape;566;p81"/>
          <p:cNvSpPr txBox="1"/>
          <p:nvPr>
            <p:ph idx="1" type="body"/>
          </p:nvPr>
        </p:nvSpPr>
        <p:spPr>
          <a:xfrm>
            <a:off x="975000" y="1704800"/>
            <a:ext cx="3387000" cy="274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Performing usability analysis on multiple similar websites:</a:t>
            </a:r>
            <a:endParaRPr b="1"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Guides the team’s understanding of the user experience</a:t>
            </a:r>
            <a:endParaRPr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Reinforces ideas surrounding resource accessibility and consistency of users’ experiences</a:t>
            </a:r>
            <a:endParaRPr sz="1400">
              <a:solidFill>
                <a:schemeClr val="dk1"/>
              </a:solidFill>
              <a:latin typeface="DM Sans"/>
              <a:ea typeface="DM Sans"/>
              <a:cs typeface="DM Sans"/>
              <a:sym typeface="DM Sans"/>
            </a:endParaRPr>
          </a:p>
          <a:p>
            <a:pPr indent="0" lvl="0" marL="45720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p:txBody>
      </p:sp>
      <p:pic>
        <p:nvPicPr>
          <p:cNvPr id="567" name="Google Shape;567;p81"/>
          <p:cNvPicPr preferRelativeResize="0"/>
          <p:nvPr/>
        </p:nvPicPr>
        <p:blipFill>
          <a:blip r:embed="rId3">
            <a:alphaModFix/>
          </a:blip>
          <a:stretch>
            <a:fillRect/>
          </a:stretch>
        </p:blipFill>
        <p:spPr>
          <a:xfrm>
            <a:off x="5388998" y="318563"/>
            <a:ext cx="2965724" cy="1849566"/>
          </a:xfrm>
          <a:prstGeom prst="rect">
            <a:avLst/>
          </a:prstGeom>
          <a:noFill/>
          <a:ln cap="flat" cmpd="sng" w="19050">
            <a:solidFill>
              <a:schemeClr val="dk1"/>
            </a:solidFill>
            <a:prstDash val="solid"/>
            <a:round/>
            <a:headEnd len="sm" w="sm" type="none"/>
            <a:tailEnd len="sm" w="sm" type="none"/>
          </a:ln>
        </p:spPr>
      </p:pic>
      <p:pic>
        <p:nvPicPr>
          <p:cNvPr id="568" name="Google Shape;568;p81"/>
          <p:cNvPicPr preferRelativeResize="0"/>
          <p:nvPr/>
        </p:nvPicPr>
        <p:blipFill>
          <a:blip r:embed="rId4">
            <a:alphaModFix/>
          </a:blip>
          <a:stretch>
            <a:fillRect/>
          </a:stretch>
        </p:blipFill>
        <p:spPr>
          <a:xfrm>
            <a:off x="5351737" y="2789048"/>
            <a:ext cx="3040323" cy="1849566"/>
          </a:xfrm>
          <a:prstGeom prst="rect">
            <a:avLst/>
          </a:prstGeom>
          <a:noFill/>
          <a:ln cap="flat" cmpd="sng" w="19050">
            <a:solidFill>
              <a:schemeClr val="dk1"/>
            </a:solidFill>
            <a:prstDash val="solid"/>
            <a:round/>
            <a:headEnd len="sm" w="sm" type="none"/>
            <a:tailEnd len="sm" w="sm" type="none"/>
          </a:ln>
        </p:spPr>
      </p:pic>
      <p:sp>
        <p:nvSpPr>
          <p:cNvPr id="569" name="Google Shape;569;p81"/>
          <p:cNvSpPr txBox="1"/>
          <p:nvPr/>
        </p:nvSpPr>
        <p:spPr>
          <a:xfrm>
            <a:off x="5389000" y="2168125"/>
            <a:ext cx="2965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University of Alabama, Alabama Authors website</a:t>
            </a:r>
            <a:endParaRPr sz="1000">
              <a:solidFill>
                <a:schemeClr val="dk1"/>
              </a:solidFill>
              <a:latin typeface="DM Sans"/>
              <a:ea typeface="DM Sans"/>
              <a:cs typeface="DM Sans"/>
              <a:sym typeface="DM Sans"/>
            </a:endParaRPr>
          </a:p>
        </p:txBody>
      </p:sp>
      <p:sp>
        <p:nvSpPr>
          <p:cNvPr id="570" name="Google Shape;570;p81"/>
          <p:cNvSpPr txBox="1"/>
          <p:nvPr/>
        </p:nvSpPr>
        <p:spPr>
          <a:xfrm>
            <a:off x="5335425" y="4638625"/>
            <a:ext cx="3040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The Goodly Land website</a:t>
            </a:r>
            <a:endParaRPr sz="1000">
              <a:solidFill>
                <a:schemeClr val="dk1"/>
              </a:solidFill>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4" name="Shape 574"/>
        <p:cNvGrpSpPr/>
        <p:nvPr/>
      </p:nvGrpSpPr>
      <p:grpSpPr>
        <a:xfrm>
          <a:off x="0" y="0"/>
          <a:ext cx="0" cy="0"/>
          <a:chOff x="0" y="0"/>
          <a:chExt cx="0" cy="0"/>
        </a:xfrm>
      </p:grpSpPr>
      <p:sp>
        <p:nvSpPr>
          <p:cNvPr id="575" name="Google Shape;575;p82"/>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Lessons Learned</a:t>
            </a:r>
            <a:endParaRPr/>
          </a:p>
          <a:p>
            <a:pPr indent="0" lvl="0" marL="0" rtl="0" algn="l">
              <a:spcBef>
                <a:spcPts val="0"/>
              </a:spcBef>
              <a:spcAft>
                <a:spcPts val="0"/>
              </a:spcAft>
              <a:buNone/>
            </a:pPr>
            <a:r>
              <a:rPr lang="es" sz="2400"/>
              <a:t>Amee Kivette</a:t>
            </a:r>
            <a:endParaRPr sz="2400"/>
          </a:p>
        </p:txBody>
      </p:sp>
      <p:sp>
        <p:nvSpPr>
          <p:cNvPr id="576" name="Google Shape;576;p82"/>
          <p:cNvSpPr txBox="1"/>
          <p:nvPr>
            <p:ph idx="1" type="body"/>
          </p:nvPr>
        </p:nvSpPr>
        <p:spPr>
          <a:xfrm>
            <a:off x="975000" y="1704800"/>
            <a:ext cx="3387000" cy="274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Changing the scope of the project </a:t>
            </a:r>
            <a:r>
              <a:rPr b="1" lang="es" sz="1400">
                <a:solidFill>
                  <a:schemeClr val="dk1"/>
                </a:solidFill>
                <a:latin typeface="DM Sans"/>
                <a:ea typeface="DM Sans"/>
                <a:cs typeface="DM Sans"/>
                <a:sym typeface="DM Sans"/>
              </a:rPr>
              <a:t>:</a:t>
            </a:r>
            <a:endParaRPr b="1"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As limitations within existing architectures arise, it may be necessary to change the scope of the project</a:t>
            </a:r>
            <a:endParaRPr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Having the agility to adapt to these changes is crucial</a:t>
            </a:r>
            <a:r>
              <a:rPr lang="es" sz="1400">
                <a:solidFill>
                  <a:schemeClr val="dk1"/>
                </a:solidFill>
                <a:latin typeface="DM Sans"/>
                <a:ea typeface="DM Sans"/>
                <a:cs typeface="DM Sans"/>
                <a:sym typeface="DM Sans"/>
              </a:rPr>
              <a:t> in order to deliver the desired functionality within the given time constraints</a:t>
            </a:r>
            <a:endParaRPr sz="1400">
              <a:solidFill>
                <a:schemeClr val="dk1"/>
              </a:solidFill>
              <a:latin typeface="DM Sans"/>
              <a:ea typeface="DM Sans"/>
              <a:cs typeface="DM Sans"/>
              <a:sym typeface="DM Sans"/>
            </a:endParaRPr>
          </a:p>
          <a:p>
            <a:pPr indent="0" lvl="0" marL="45720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p:txBody>
      </p:sp>
      <p:sp>
        <p:nvSpPr>
          <p:cNvPr id="577" name="Google Shape;577;p82"/>
          <p:cNvSpPr txBox="1"/>
          <p:nvPr/>
        </p:nvSpPr>
        <p:spPr>
          <a:xfrm>
            <a:off x="5201325" y="2168113"/>
            <a:ext cx="3308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Neatline exhibit for author data using timeline widget</a:t>
            </a:r>
            <a:endParaRPr sz="1000">
              <a:solidFill>
                <a:schemeClr val="dk1"/>
              </a:solidFill>
              <a:latin typeface="DM Sans"/>
              <a:ea typeface="DM Sans"/>
              <a:cs typeface="DM Sans"/>
              <a:sym typeface="DM Sans"/>
            </a:endParaRPr>
          </a:p>
        </p:txBody>
      </p:sp>
      <p:sp>
        <p:nvSpPr>
          <p:cNvPr id="578" name="Google Shape;578;p82"/>
          <p:cNvSpPr txBox="1"/>
          <p:nvPr/>
        </p:nvSpPr>
        <p:spPr>
          <a:xfrm>
            <a:off x="4965675" y="4448900"/>
            <a:ext cx="3779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Neatline exhibit for publication data using waypoints widget</a:t>
            </a:r>
            <a:endParaRPr sz="1000">
              <a:solidFill>
                <a:schemeClr val="dk1"/>
              </a:solidFill>
              <a:latin typeface="DM Sans"/>
              <a:ea typeface="DM Sans"/>
              <a:cs typeface="DM Sans"/>
              <a:sym typeface="DM Sans"/>
            </a:endParaRPr>
          </a:p>
        </p:txBody>
      </p:sp>
      <p:pic>
        <p:nvPicPr>
          <p:cNvPr id="579" name="Google Shape;579;p82"/>
          <p:cNvPicPr preferRelativeResize="0"/>
          <p:nvPr/>
        </p:nvPicPr>
        <p:blipFill rotWithShape="1">
          <a:blip r:embed="rId3">
            <a:alphaModFix/>
          </a:blip>
          <a:srcRect b="0" l="2785" r="2785" t="0"/>
          <a:stretch/>
        </p:blipFill>
        <p:spPr>
          <a:xfrm>
            <a:off x="5335425" y="368825"/>
            <a:ext cx="3040200" cy="1799300"/>
          </a:xfrm>
          <a:prstGeom prst="rect">
            <a:avLst/>
          </a:prstGeom>
          <a:noFill/>
          <a:ln cap="flat" cmpd="sng" w="19050">
            <a:solidFill>
              <a:schemeClr val="dk1"/>
            </a:solidFill>
            <a:prstDash val="solid"/>
            <a:round/>
            <a:headEnd len="sm" w="sm" type="none"/>
            <a:tailEnd len="sm" w="sm" type="none"/>
          </a:ln>
        </p:spPr>
      </p:pic>
      <p:pic>
        <p:nvPicPr>
          <p:cNvPr id="580" name="Google Shape;580;p82"/>
          <p:cNvPicPr preferRelativeResize="0"/>
          <p:nvPr/>
        </p:nvPicPr>
        <p:blipFill rotWithShape="1">
          <a:blip r:embed="rId4">
            <a:alphaModFix/>
          </a:blip>
          <a:srcRect b="0" l="0" r="25172" t="0"/>
          <a:stretch/>
        </p:blipFill>
        <p:spPr>
          <a:xfrm>
            <a:off x="5335425" y="2594300"/>
            <a:ext cx="3040200" cy="1854600"/>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4" name="Shape 584"/>
        <p:cNvGrpSpPr/>
        <p:nvPr/>
      </p:nvGrpSpPr>
      <p:grpSpPr>
        <a:xfrm>
          <a:off x="0" y="0"/>
          <a:ext cx="0" cy="0"/>
          <a:chOff x="0" y="0"/>
          <a:chExt cx="0" cy="0"/>
        </a:xfrm>
      </p:grpSpPr>
      <p:sp>
        <p:nvSpPr>
          <p:cNvPr id="585" name="Google Shape;585;p83"/>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Lessons Learned</a:t>
            </a:r>
            <a:endParaRPr/>
          </a:p>
          <a:p>
            <a:pPr indent="0" lvl="0" marL="0" rtl="0" algn="l">
              <a:spcBef>
                <a:spcPts val="0"/>
              </a:spcBef>
              <a:spcAft>
                <a:spcPts val="0"/>
              </a:spcAft>
              <a:buNone/>
            </a:pPr>
            <a:r>
              <a:rPr lang="es" sz="2400"/>
              <a:t>Amee Kivette</a:t>
            </a:r>
            <a:endParaRPr sz="2400"/>
          </a:p>
        </p:txBody>
      </p:sp>
      <p:sp>
        <p:nvSpPr>
          <p:cNvPr id="586" name="Google Shape;586;p83"/>
          <p:cNvSpPr txBox="1"/>
          <p:nvPr>
            <p:ph idx="1" type="body"/>
          </p:nvPr>
        </p:nvSpPr>
        <p:spPr>
          <a:xfrm>
            <a:off x="975000" y="1704800"/>
            <a:ext cx="3387000" cy="274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Accessibility is key</a:t>
            </a:r>
            <a:r>
              <a:rPr b="1" lang="es" sz="1400">
                <a:solidFill>
                  <a:schemeClr val="dk1"/>
                </a:solidFill>
                <a:latin typeface="DM Sans"/>
                <a:ea typeface="DM Sans"/>
                <a:cs typeface="DM Sans"/>
                <a:sym typeface="DM Sans"/>
              </a:rPr>
              <a:t>:</a:t>
            </a:r>
            <a:endParaRPr b="1"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Usability testing is not optional</a:t>
            </a:r>
            <a:endParaRPr sz="1400">
              <a:solidFill>
                <a:schemeClr val="dk1"/>
              </a:solidFill>
              <a:latin typeface="DM Sans"/>
              <a:ea typeface="DM Sans"/>
              <a:cs typeface="DM Sans"/>
              <a:sym typeface="DM Sans"/>
            </a:endParaRPr>
          </a:p>
          <a:p>
            <a:pPr indent="-317500" lvl="1" marL="914400" rtl="0" algn="l">
              <a:lnSpc>
                <a:spcPct val="115000"/>
              </a:lnSpc>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Used Tableau 10 color palette for data visualization</a:t>
            </a:r>
            <a:endParaRPr>
              <a:solidFill>
                <a:schemeClr val="dk1"/>
              </a:solidFill>
              <a:latin typeface="DM Sans"/>
              <a:ea typeface="DM Sans"/>
              <a:cs typeface="DM Sans"/>
              <a:sym typeface="DM Sans"/>
            </a:endParaRPr>
          </a:p>
          <a:p>
            <a:pPr indent="-317500" lvl="1" marL="914400" rtl="0" algn="l">
              <a:lnSpc>
                <a:spcPct val="115000"/>
              </a:lnSpc>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Testing revealed that the visualization colors were not completely accessible</a:t>
            </a:r>
            <a:endParaRPr>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Resulted in a simplified and color-blind-friendly data visualization</a:t>
            </a:r>
            <a:endParaRPr sz="1400">
              <a:solidFill>
                <a:schemeClr val="dk1"/>
              </a:solidFill>
              <a:latin typeface="DM Sans"/>
              <a:ea typeface="DM Sans"/>
              <a:cs typeface="DM Sans"/>
              <a:sym typeface="DM Sans"/>
            </a:endParaRPr>
          </a:p>
          <a:p>
            <a:pPr indent="0" lvl="0" marL="45720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p:txBody>
      </p:sp>
      <p:sp>
        <p:nvSpPr>
          <p:cNvPr id="587" name="Google Shape;587;p83"/>
          <p:cNvSpPr txBox="1"/>
          <p:nvPr/>
        </p:nvSpPr>
        <p:spPr>
          <a:xfrm>
            <a:off x="5201325" y="2274663"/>
            <a:ext cx="3308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D3.js chronology before color adjustment</a:t>
            </a:r>
            <a:endParaRPr sz="1000">
              <a:solidFill>
                <a:schemeClr val="dk1"/>
              </a:solidFill>
              <a:latin typeface="DM Sans"/>
              <a:ea typeface="DM Sans"/>
              <a:cs typeface="DM Sans"/>
              <a:sym typeface="DM Sans"/>
            </a:endParaRPr>
          </a:p>
        </p:txBody>
      </p:sp>
      <p:sp>
        <p:nvSpPr>
          <p:cNvPr id="588" name="Google Shape;588;p83"/>
          <p:cNvSpPr txBox="1"/>
          <p:nvPr/>
        </p:nvSpPr>
        <p:spPr>
          <a:xfrm>
            <a:off x="4965675" y="4555450"/>
            <a:ext cx="3779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D3.js chronology after color adjustment</a:t>
            </a:r>
            <a:endParaRPr sz="1000">
              <a:solidFill>
                <a:schemeClr val="dk1"/>
              </a:solidFill>
              <a:latin typeface="DM Sans"/>
              <a:ea typeface="DM Sans"/>
              <a:cs typeface="DM Sans"/>
              <a:sym typeface="DM Sans"/>
            </a:endParaRPr>
          </a:p>
          <a:p>
            <a:pPr indent="0" lvl="0" marL="0" rtl="0" algn="ctr">
              <a:spcBef>
                <a:spcPts val="0"/>
              </a:spcBef>
              <a:spcAft>
                <a:spcPts val="0"/>
              </a:spcAft>
              <a:buNone/>
            </a:pPr>
            <a:r>
              <a:t/>
            </a:r>
            <a:endParaRPr sz="1000">
              <a:solidFill>
                <a:schemeClr val="dk1"/>
              </a:solidFill>
              <a:latin typeface="DM Sans"/>
              <a:ea typeface="DM Sans"/>
              <a:cs typeface="DM Sans"/>
              <a:sym typeface="DM Sans"/>
            </a:endParaRPr>
          </a:p>
        </p:txBody>
      </p:sp>
      <p:pic>
        <p:nvPicPr>
          <p:cNvPr id="589" name="Google Shape;589;p83"/>
          <p:cNvPicPr preferRelativeResize="0"/>
          <p:nvPr/>
        </p:nvPicPr>
        <p:blipFill>
          <a:blip r:embed="rId3">
            <a:alphaModFix/>
          </a:blip>
          <a:stretch>
            <a:fillRect/>
          </a:stretch>
        </p:blipFill>
        <p:spPr>
          <a:xfrm>
            <a:off x="5201325" y="475375"/>
            <a:ext cx="3308401" cy="1807672"/>
          </a:xfrm>
          <a:prstGeom prst="rect">
            <a:avLst/>
          </a:prstGeom>
          <a:noFill/>
          <a:ln cap="flat" cmpd="sng" w="19050">
            <a:solidFill>
              <a:schemeClr val="dk1"/>
            </a:solidFill>
            <a:prstDash val="solid"/>
            <a:round/>
            <a:headEnd len="sm" w="sm" type="none"/>
            <a:tailEnd len="sm" w="sm" type="none"/>
          </a:ln>
        </p:spPr>
      </p:pic>
      <p:pic>
        <p:nvPicPr>
          <p:cNvPr id="590" name="Google Shape;590;p83"/>
          <p:cNvPicPr preferRelativeResize="0"/>
          <p:nvPr/>
        </p:nvPicPr>
        <p:blipFill>
          <a:blip r:embed="rId4">
            <a:alphaModFix/>
          </a:blip>
          <a:stretch>
            <a:fillRect/>
          </a:stretch>
        </p:blipFill>
        <p:spPr>
          <a:xfrm>
            <a:off x="5201315" y="2747775"/>
            <a:ext cx="3308421" cy="1807675"/>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1" name="Shape 171"/>
        <p:cNvGrpSpPr/>
        <p:nvPr/>
      </p:nvGrpSpPr>
      <p:grpSpPr>
        <a:xfrm>
          <a:off x="0" y="0"/>
          <a:ext cx="0" cy="0"/>
          <a:chOff x="0" y="0"/>
          <a:chExt cx="0" cy="0"/>
        </a:xfrm>
      </p:grpSpPr>
      <p:sp>
        <p:nvSpPr>
          <p:cNvPr id="172" name="Google Shape;172;p30"/>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User Story 1.0 Progress</a:t>
            </a:r>
            <a:endParaRPr/>
          </a:p>
          <a:p>
            <a:pPr indent="0" lvl="0" marL="0" rtl="0" algn="l">
              <a:spcBef>
                <a:spcPts val="0"/>
              </a:spcBef>
              <a:spcAft>
                <a:spcPts val="0"/>
              </a:spcAft>
              <a:buNone/>
            </a:pPr>
            <a:r>
              <a:t/>
            </a:r>
            <a:endParaRPr sz="2400"/>
          </a:p>
        </p:txBody>
      </p:sp>
      <p:sp>
        <p:nvSpPr>
          <p:cNvPr id="173" name="Google Shape;173;p30"/>
          <p:cNvSpPr txBox="1"/>
          <p:nvPr/>
        </p:nvSpPr>
        <p:spPr>
          <a:xfrm>
            <a:off x="5656013" y="1842625"/>
            <a:ext cx="1937100" cy="141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a:ea typeface="Nunito"/>
              <a:cs typeface="Nunito"/>
              <a:sym typeface="Nunito"/>
            </a:endParaRPr>
          </a:p>
        </p:txBody>
      </p:sp>
      <p:sp>
        <p:nvSpPr>
          <p:cNvPr id="174" name="Google Shape;174;p30"/>
          <p:cNvSpPr txBox="1"/>
          <p:nvPr/>
        </p:nvSpPr>
        <p:spPr>
          <a:xfrm>
            <a:off x="2871449" y="4378818"/>
            <a:ext cx="3401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D3.js chronology</a:t>
            </a:r>
            <a:endParaRPr sz="1000">
              <a:solidFill>
                <a:schemeClr val="dk1"/>
              </a:solidFill>
              <a:latin typeface="DM Sans"/>
              <a:ea typeface="DM Sans"/>
              <a:cs typeface="DM Sans"/>
              <a:sym typeface="DM Sans"/>
            </a:endParaRPr>
          </a:p>
        </p:txBody>
      </p:sp>
      <p:sp>
        <p:nvSpPr>
          <p:cNvPr id="175" name="Google Shape;175;p30"/>
          <p:cNvSpPr txBox="1"/>
          <p:nvPr/>
        </p:nvSpPr>
        <p:spPr>
          <a:xfrm>
            <a:off x="5656013" y="1959525"/>
            <a:ext cx="1653300" cy="13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a:ea typeface="Nunito"/>
              <a:cs typeface="Nunito"/>
              <a:sym typeface="Nunito"/>
            </a:endParaRPr>
          </a:p>
        </p:txBody>
      </p:sp>
      <p:pic>
        <p:nvPicPr>
          <p:cNvPr id="176" name="Google Shape;176;p30"/>
          <p:cNvPicPr preferRelativeResize="0"/>
          <p:nvPr/>
        </p:nvPicPr>
        <p:blipFill>
          <a:blip r:embed="rId3">
            <a:alphaModFix/>
          </a:blip>
          <a:stretch>
            <a:fillRect/>
          </a:stretch>
        </p:blipFill>
        <p:spPr>
          <a:xfrm>
            <a:off x="1691988" y="1268425"/>
            <a:ext cx="5760000" cy="3110401"/>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84"/>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Lessons Learned</a:t>
            </a:r>
            <a:endParaRPr/>
          </a:p>
          <a:p>
            <a:pPr indent="0" lvl="0" marL="0" rtl="0" algn="l">
              <a:spcBef>
                <a:spcPts val="0"/>
              </a:spcBef>
              <a:spcAft>
                <a:spcPts val="0"/>
              </a:spcAft>
              <a:buNone/>
            </a:pPr>
            <a:r>
              <a:rPr lang="es" sz="2400"/>
              <a:t>Amee Kivette</a:t>
            </a:r>
            <a:endParaRPr sz="2400"/>
          </a:p>
        </p:txBody>
      </p:sp>
      <p:sp>
        <p:nvSpPr>
          <p:cNvPr id="596" name="Google Shape;596;p84"/>
          <p:cNvSpPr txBox="1"/>
          <p:nvPr>
            <p:ph idx="1" type="body"/>
          </p:nvPr>
        </p:nvSpPr>
        <p:spPr>
          <a:xfrm>
            <a:off x="975000" y="1704800"/>
            <a:ext cx="3480900" cy="274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Accessibility is key</a:t>
            </a:r>
            <a:endParaRPr b="1"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Color contrast testing resulted</a:t>
            </a:r>
            <a:r>
              <a:rPr lang="es" sz="1400">
                <a:solidFill>
                  <a:schemeClr val="dk1"/>
                </a:solidFill>
                <a:latin typeface="DM Sans"/>
                <a:ea typeface="DM Sans"/>
                <a:cs typeface="DM Sans"/>
                <a:sym typeface="DM Sans"/>
              </a:rPr>
              <a:t> in a simplified and color-blind-friendly data visualization</a:t>
            </a:r>
            <a:endParaRPr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Adding in support for tabbing opened up room for a wider audience and reach</a:t>
            </a:r>
            <a:endParaRPr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Responsiveness provided flexibility that will keep users coming back	</a:t>
            </a:r>
            <a:endParaRPr sz="1400">
              <a:solidFill>
                <a:schemeClr val="dk1"/>
              </a:solidFill>
              <a:latin typeface="DM Sans"/>
              <a:ea typeface="DM Sans"/>
              <a:cs typeface="DM Sans"/>
              <a:sym typeface="DM Sans"/>
            </a:endParaRPr>
          </a:p>
        </p:txBody>
      </p:sp>
      <p:sp>
        <p:nvSpPr>
          <p:cNvPr id="597" name="Google Shape;597;p84"/>
          <p:cNvSpPr txBox="1"/>
          <p:nvPr/>
        </p:nvSpPr>
        <p:spPr>
          <a:xfrm>
            <a:off x="5201325" y="2274663"/>
            <a:ext cx="3308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D3.js chronology before color adjustment</a:t>
            </a:r>
            <a:endParaRPr sz="1000">
              <a:solidFill>
                <a:schemeClr val="dk1"/>
              </a:solidFill>
              <a:latin typeface="DM Sans"/>
              <a:ea typeface="DM Sans"/>
              <a:cs typeface="DM Sans"/>
              <a:sym typeface="DM Sans"/>
            </a:endParaRPr>
          </a:p>
        </p:txBody>
      </p:sp>
      <p:sp>
        <p:nvSpPr>
          <p:cNvPr id="598" name="Google Shape;598;p84"/>
          <p:cNvSpPr txBox="1"/>
          <p:nvPr/>
        </p:nvSpPr>
        <p:spPr>
          <a:xfrm>
            <a:off x="4965675" y="4555450"/>
            <a:ext cx="3779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D3.js chronology after color adjustment</a:t>
            </a:r>
            <a:endParaRPr sz="1000">
              <a:solidFill>
                <a:schemeClr val="dk1"/>
              </a:solidFill>
              <a:latin typeface="DM Sans"/>
              <a:ea typeface="DM Sans"/>
              <a:cs typeface="DM Sans"/>
              <a:sym typeface="DM Sans"/>
            </a:endParaRPr>
          </a:p>
          <a:p>
            <a:pPr indent="0" lvl="0" marL="0" rtl="0" algn="ctr">
              <a:spcBef>
                <a:spcPts val="0"/>
              </a:spcBef>
              <a:spcAft>
                <a:spcPts val="0"/>
              </a:spcAft>
              <a:buNone/>
            </a:pPr>
            <a:r>
              <a:t/>
            </a:r>
            <a:endParaRPr sz="1000">
              <a:solidFill>
                <a:schemeClr val="dk1"/>
              </a:solidFill>
              <a:latin typeface="DM Sans"/>
              <a:ea typeface="DM Sans"/>
              <a:cs typeface="DM Sans"/>
              <a:sym typeface="DM Sans"/>
            </a:endParaRPr>
          </a:p>
        </p:txBody>
      </p:sp>
      <p:pic>
        <p:nvPicPr>
          <p:cNvPr id="599" name="Google Shape;599;p84"/>
          <p:cNvPicPr preferRelativeResize="0"/>
          <p:nvPr/>
        </p:nvPicPr>
        <p:blipFill>
          <a:blip r:embed="rId3">
            <a:alphaModFix/>
          </a:blip>
          <a:stretch>
            <a:fillRect/>
          </a:stretch>
        </p:blipFill>
        <p:spPr>
          <a:xfrm>
            <a:off x="5201325" y="475375"/>
            <a:ext cx="3308401" cy="1807672"/>
          </a:xfrm>
          <a:prstGeom prst="rect">
            <a:avLst/>
          </a:prstGeom>
          <a:noFill/>
          <a:ln cap="flat" cmpd="sng" w="19050">
            <a:solidFill>
              <a:schemeClr val="dk1"/>
            </a:solidFill>
            <a:prstDash val="solid"/>
            <a:round/>
            <a:headEnd len="sm" w="sm" type="none"/>
            <a:tailEnd len="sm" w="sm" type="none"/>
          </a:ln>
        </p:spPr>
      </p:pic>
      <p:pic>
        <p:nvPicPr>
          <p:cNvPr id="600" name="Google Shape;600;p84"/>
          <p:cNvPicPr preferRelativeResize="0"/>
          <p:nvPr/>
        </p:nvPicPr>
        <p:blipFill>
          <a:blip r:embed="rId4">
            <a:alphaModFix/>
          </a:blip>
          <a:stretch>
            <a:fillRect/>
          </a:stretch>
        </p:blipFill>
        <p:spPr>
          <a:xfrm>
            <a:off x="5201315" y="2747775"/>
            <a:ext cx="3308421" cy="1807675"/>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85"/>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Lessons Learned</a:t>
            </a:r>
            <a:endParaRPr/>
          </a:p>
          <a:p>
            <a:pPr indent="0" lvl="0" marL="0" rtl="0" algn="l">
              <a:spcBef>
                <a:spcPts val="0"/>
              </a:spcBef>
              <a:spcAft>
                <a:spcPts val="0"/>
              </a:spcAft>
              <a:buNone/>
            </a:pPr>
            <a:r>
              <a:rPr lang="es" sz="2400"/>
              <a:t>Amee Kivette</a:t>
            </a:r>
            <a:endParaRPr sz="2400"/>
          </a:p>
        </p:txBody>
      </p:sp>
      <p:sp>
        <p:nvSpPr>
          <p:cNvPr id="606" name="Google Shape;606;p85"/>
          <p:cNvSpPr txBox="1"/>
          <p:nvPr>
            <p:ph idx="1" type="body"/>
          </p:nvPr>
        </p:nvSpPr>
        <p:spPr>
          <a:xfrm>
            <a:off x="975000" y="1704800"/>
            <a:ext cx="3490500" cy="274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Documentation is crucial</a:t>
            </a:r>
            <a:endParaRPr b="1"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Lots of moving parts to the project</a:t>
            </a:r>
            <a:endParaRPr sz="1400">
              <a:solidFill>
                <a:schemeClr val="dk1"/>
              </a:solidFill>
              <a:latin typeface="DM Sans"/>
              <a:ea typeface="DM Sans"/>
              <a:cs typeface="DM Sans"/>
              <a:sym typeface="DM Sans"/>
            </a:endParaRPr>
          </a:p>
          <a:p>
            <a:pPr indent="-317500" lvl="1" marL="914400" rtl="0" algn="l">
              <a:lnSpc>
                <a:spcPct val="115000"/>
              </a:lnSpc>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Omeka Classic</a:t>
            </a:r>
            <a:endParaRPr>
              <a:solidFill>
                <a:schemeClr val="dk1"/>
              </a:solidFill>
              <a:latin typeface="DM Sans"/>
              <a:ea typeface="DM Sans"/>
              <a:cs typeface="DM Sans"/>
              <a:sym typeface="DM Sans"/>
            </a:endParaRPr>
          </a:p>
          <a:p>
            <a:pPr indent="-317500" lvl="2" marL="1371600" rtl="0" algn="l">
              <a:lnSpc>
                <a:spcPct val="115000"/>
              </a:lnSpc>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Neatline Plugin</a:t>
            </a:r>
            <a:endParaRPr>
              <a:solidFill>
                <a:schemeClr val="dk1"/>
              </a:solidFill>
              <a:latin typeface="DM Sans"/>
              <a:ea typeface="DM Sans"/>
              <a:cs typeface="DM Sans"/>
              <a:sym typeface="DM Sans"/>
            </a:endParaRPr>
          </a:p>
          <a:p>
            <a:pPr indent="-317500" lvl="1" marL="914400" rtl="0" algn="l">
              <a:lnSpc>
                <a:spcPct val="115000"/>
              </a:lnSpc>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GitHub Pages</a:t>
            </a:r>
            <a:endParaRPr>
              <a:solidFill>
                <a:schemeClr val="dk1"/>
              </a:solidFill>
              <a:latin typeface="DM Sans"/>
              <a:ea typeface="DM Sans"/>
              <a:cs typeface="DM Sans"/>
              <a:sym typeface="DM Sans"/>
            </a:endParaRPr>
          </a:p>
          <a:p>
            <a:pPr indent="-317500" lvl="2" marL="1371600" rtl="0" algn="l">
              <a:lnSpc>
                <a:spcPct val="115000"/>
              </a:lnSpc>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D3.js Chronology</a:t>
            </a:r>
            <a:endParaRPr>
              <a:solidFill>
                <a:schemeClr val="dk1"/>
              </a:solidFill>
              <a:latin typeface="DM Sans"/>
              <a:ea typeface="DM Sans"/>
              <a:cs typeface="DM Sans"/>
              <a:sym typeface="DM Sans"/>
            </a:endParaRPr>
          </a:p>
          <a:p>
            <a:pPr indent="-317500" lvl="2" marL="1371600" rtl="0" algn="l">
              <a:lnSpc>
                <a:spcPct val="115000"/>
              </a:lnSpc>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D3.js Sunburst</a:t>
            </a:r>
            <a:endParaRPr>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Important to keep current and future researchers up to date</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	</a:t>
            </a:r>
            <a:endParaRPr sz="1400">
              <a:solidFill>
                <a:schemeClr val="dk1"/>
              </a:solidFill>
              <a:latin typeface="DM Sans"/>
              <a:ea typeface="DM Sans"/>
              <a:cs typeface="DM Sans"/>
              <a:sym typeface="DM Sans"/>
            </a:endParaRPr>
          </a:p>
        </p:txBody>
      </p:sp>
      <p:sp>
        <p:nvSpPr>
          <p:cNvPr id="607" name="Google Shape;607;p85"/>
          <p:cNvSpPr txBox="1"/>
          <p:nvPr/>
        </p:nvSpPr>
        <p:spPr>
          <a:xfrm>
            <a:off x="5414425" y="3009875"/>
            <a:ext cx="3308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Neatline visualization on published on Alabama Authors website with usability instructions</a:t>
            </a:r>
            <a:endParaRPr sz="1000">
              <a:solidFill>
                <a:schemeClr val="dk1"/>
              </a:solidFill>
              <a:latin typeface="DM Sans"/>
              <a:ea typeface="DM Sans"/>
              <a:cs typeface="DM Sans"/>
              <a:sym typeface="DM Sans"/>
            </a:endParaRPr>
          </a:p>
        </p:txBody>
      </p:sp>
      <p:pic>
        <p:nvPicPr>
          <p:cNvPr id="608" name="Google Shape;608;p85"/>
          <p:cNvPicPr preferRelativeResize="0"/>
          <p:nvPr/>
        </p:nvPicPr>
        <p:blipFill>
          <a:blip r:embed="rId3">
            <a:alphaModFix/>
          </a:blip>
          <a:stretch>
            <a:fillRect/>
          </a:stretch>
        </p:blipFill>
        <p:spPr>
          <a:xfrm>
            <a:off x="5414424" y="575513"/>
            <a:ext cx="3308401" cy="2318142"/>
          </a:xfrm>
          <a:prstGeom prst="rect">
            <a:avLst/>
          </a:prstGeom>
          <a:noFill/>
          <a:ln cap="flat" cmpd="sng" w="19050">
            <a:solidFill>
              <a:schemeClr val="dk1"/>
            </a:solidFill>
            <a:prstDash val="solid"/>
            <a:round/>
            <a:headEnd len="sm" w="sm" type="none"/>
            <a:tailEnd len="sm" w="sm" type="none"/>
          </a:ln>
        </p:spPr>
      </p:pic>
      <p:pic>
        <p:nvPicPr>
          <p:cNvPr id="609" name="Google Shape;609;p85"/>
          <p:cNvPicPr preferRelativeResize="0"/>
          <p:nvPr/>
        </p:nvPicPr>
        <p:blipFill>
          <a:blip r:embed="rId4">
            <a:alphaModFix/>
          </a:blip>
          <a:stretch>
            <a:fillRect/>
          </a:stretch>
        </p:blipFill>
        <p:spPr>
          <a:xfrm>
            <a:off x="6029352" y="3661152"/>
            <a:ext cx="2078549" cy="115080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86"/>
          <p:cNvSpPr txBox="1"/>
          <p:nvPr/>
        </p:nvSpPr>
        <p:spPr>
          <a:xfrm>
            <a:off x="4936604" y="2405050"/>
            <a:ext cx="3847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Neatline calendar wheel</a:t>
            </a:r>
            <a:endParaRPr sz="1000">
              <a:solidFill>
                <a:schemeClr val="dk1"/>
              </a:solidFill>
              <a:latin typeface="DM Sans"/>
              <a:ea typeface="DM Sans"/>
              <a:cs typeface="DM Sans"/>
              <a:sym typeface="DM Sans"/>
            </a:endParaRPr>
          </a:p>
        </p:txBody>
      </p:sp>
      <p:sp>
        <p:nvSpPr>
          <p:cNvPr id="615" name="Google Shape;615;p86"/>
          <p:cNvSpPr txBox="1"/>
          <p:nvPr>
            <p:ph idx="1" type="body"/>
          </p:nvPr>
        </p:nvSpPr>
        <p:spPr>
          <a:xfrm>
            <a:off x="975000" y="1704800"/>
            <a:ext cx="3387000" cy="27441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Continue adding documentation</a:t>
            </a:r>
            <a:endParaRPr sz="1400">
              <a:solidFill>
                <a:schemeClr val="dk1"/>
              </a:solidFill>
              <a:latin typeface="DM Sans"/>
              <a:ea typeface="DM Sans"/>
              <a:cs typeface="DM Sans"/>
              <a:sym typeface="DM Sans"/>
            </a:endParaRPr>
          </a:p>
          <a:p>
            <a:pPr indent="-317500" lvl="1" marL="914400" rtl="0" algn="l">
              <a:lnSpc>
                <a:spcPct val="115000"/>
              </a:lnSpc>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Alabama Authors website</a:t>
            </a:r>
            <a:endParaRPr>
              <a:solidFill>
                <a:schemeClr val="dk1"/>
              </a:solidFill>
              <a:latin typeface="DM Sans"/>
              <a:ea typeface="DM Sans"/>
              <a:cs typeface="DM Sans"/>
              <a:sym typeface="DM Sans"/>
            </a:endParaRPr>
          </a:p>
          <a:p>
            <a:pPr indent="-317500" lvl="2" marL="1371600" rtl="0" algn="l">
              <a:lnSpc>
                <a:spcPct val="115000"/>
              </a:lnSpc>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Instructions for Neatline, chronology, and sunburst visualizations</a:t>
            </a:r>
            <a:endParaRPr>
              <a:solidFill>
                <a:schemeClr val="dk1"/>
              </a:solidFill>
              <a:latin typeface="DM Sans"/>
              <a:ea typeface="DM Sans"/>
              <a:cs typeface="DM Sans"/>
              <a:sym typeface="DM Sans"/>
            </a:endParaRPr>
          </a:p>
          <a:p>
            <a:pPr indent="-317500" lvl="1" marL="914400" rtl="0" algn="l">
              <a:lnSpc>
                <a:spcPct val="115000"/>
              </a:lnSpc>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User Guide Documents</a:t>
            </a:r>
            <a:endParaRPr>
              <a:solidFill>
                <a:schemeClr val="dk1"/>
              </a:solidFill>
              <a:latin typeface="DM Sans"/>
              <a:ea typeface="DM Sans"/>
              <a:cs typeface="DM Sans"/>
              <a:sym typeface="DM Sans"/>
            </a:endParaRPr>
          </a:p>
          <a:p>
            <a:pPr indent="-317500" lvl="1" marL="914400" rtl="0" algn="l">
              <a:lnSpc>
                <a:spcPct val="115000"/>
              </a:lnSpc>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Developer Guide Documents</a:t>
            </a:r>
            <a:endParaRPr>
              <a:solidFill>
                <a:schemeClr val="dk1"/>
              </a:solidFill>
              <a:latin typeface="DM Sans"/>
              <a:ea typeface="DM Sans"/>
              <a:cs typeface="DM Sans"/>
              <a:sym typeface="DM Sans"/>
            </a:endParaRPr>
          </a:p>
        </p:txBody>
      </p:sp>
      <p:sp>
        <p:nvSpPr>
          <p:cNvPr id="616" name="Google Shape;616;p86"/>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Current Plans</a:t>
            </a:r>
            <a:endParaRPr/>
          </a:p>
          <a:p>
            <a:pPr indent="0" lvl="0" marL="0" rtl="0" algn="l">
              <a:spcBef>
                <a:spcPts val="0"/>
              </a:spcBef>
              <a:spcAft>
                <a:spcPts val="0"/>
              </a:spcAft>
              <a:buNone/>
            </a:pPr>
            <a:r>
              <a:rPr lang="es" sz="2400"/>
              <a:t>Keanna Tennyson</a:t>
            </a:r>
            <a:endParaRPr sz="2400"/>
          </a:p>
        </p:txBody>
      </p:sp>
      <p:pic>
        <p:nvPicPr>
          <p:cNvPr id="617" name="Google Shape;617;p86"/>
          <p:cNvPicPr preferRelativeResize="0"/>
          <p:nvPr/>
        </p:nvPicPr>
        <p:blipFill rotWithShape="1">
          <a:blip r:embed="rId3">
            <a:alphaModFix/>
          </a:blip>
          <a:srcRect b="0" l="0" r="25172" t="0"/>
          <a:stretch/>
        </p:blipFill>
        <p:spPr>
          <a:xfrm>
            <a:off x="5340400" y="550450"/>
            <a:ext cx="3040200" cy="1854600"/>
          </a:xfrm>
          <a:prstGeom prst="rect">
            <a:avLst/>
          </a:prstGeom>
          <a:noFill/>
          <a:ln cap="flat" cmpd="sng" w="19050">
            <a:solidFill>
              <a:schemeClr val="dk1"/>
            </a:solidFill>
            <a:prstDash val="solid"/>
            <a:round/>
            <a:headEnd len="sm" w="sm" type="none"/>
            <a:tailEnd len="sm" w="sm" type="none"/>
          </a:ln>
        </p:spPr>
      </p:pic>
      <p:pic>
        <p:nvPicPr>
          <p:cNvPr id="618" name="Google Shape;618;p86"/>
          <p:cNvPicPr preferRelativeResize="0"/>
          <p:nvPr/>
        </p:nvPicPr>
        <p:blipFill>
          <a:blip r:embed="rId4">
            <a:alphaModFix/>
          </a:blip>
          <a:stretch>
            <a:fillRect/>
          </a:stretch>
        </p:blipFill>
        <p:spPr>
          <a:xfrm>
            <a:off x="5340400" y="2811550"/>
            <a:ext cx="3040200" cy="1661128"/>
          </a:xfrm>
          <a:prstGeom prst="rect">
            <a:avLst/>
          </a:prstGeom>
          <a:noFill/>
          <a:ln cap="flat" cmpd="sng" w="19050">
            <a:solidFill>
              <a:schemeClr val="dk1"/>
            </a:solidFill>
            <a:prstDash val="solid"/>
            <a:round/>
            <a:headEnd len="sm" w="sm" type="none"/>
            <a:tailEnd len="sm" w="sm" type="none"/>
          </a:ln>
        </p:spPr>
      </p:pic>
      <p:sp>
        <p:nvSpPr>
          <p:cNvPr id="619" name="Google Shape;619;p86"/>
          <p:cNvSpPr txBox="1"/>
          <p:nvPr/>
        </p:nvSpPr>
        <p:spPr>
          <a:xfrm>
            <a:off x="4936604" y="4472675"/>
            <a:ext cx="3847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D3.js chronology sorted by descending birth year</a:t>
            </a:r>
            <a:endParaRPr sz="1000">
              <a:solidFill>
                <a:schemeClr val="dk1"/>
              </a:solidFill>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87"/>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Future Work</a:t>
            </a:r>
            <a:endParaRPr/>
          </a:p>
          <a:p>
            <a:pPr indent="0" lvl="0" marL="0" rtl="0" algn="l">
              <a:spcBef>
                <a:spcPts val="0"/>
              </a:spcBef>
              <a:spcAft>
                <a:spcPts val="0"/>
              </a:spcAft>
              <a:buNone/>
            </a:pPr>
            <a:r>
              <a:rPr lang="es" sz="2400"/>
              <a:t>Keanna Tennyson</a:t>
            </a:r>
            <a:endParaRPr sz="2400"/>
          </a:p>
        </p:txBody>
      </p:sp>
      <p:sp>
        <p:nvSpPr>
          <p:cNvPr id="625" name="Google Shape;625;p87"/>
          <p:cNvSpPr txBox="1"/>
          <p:nvPr/>
        </p:nvSpPr>
        <p:spPr>
          <a:xfrm>
            <a:off x="5228076" y="2238825"/>
            <a:ext cx="3471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Archiviz plugin on Omeka Classic</a:t>
            </a:r>
            <a:endParaRPr sz="1000">
              <a:solidFill>
                <a:schemeClr val="dk1"/>
              </a:solidFill>
              <a:latin typeface="DM Sans"/>
              <a:ea typeface="DM Sans"/>
              <a:cs typeface="DM Sans"/>
              <a:sym typeface="DM Sans"/>
            </a:endParaRPr>
          </a:p>
        </p:txBody>
      </p:sp>
      <p:sp>
        <p:nvSpPr>
          <p:cNvPr id="626" name="Google Shape;626;p87"/>
          <p:cNvSpPr txBox="1"/>
          <p:nvPr>
            <p:ph idx="1" type="body"/>
          </p:nvPr>
        </p:nvSpPr>
        <p:spPr>
          <a:xfrm>
            <a:off x="975000" y="1704800"/>
            <a:ext cx="3387000" cy="27441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Add additional data visualizations</a:t>
            </a:r>
            <a:endParaRPr sz="1400">
              <a:solidFill>
                <a:schemeClr val="dk1"/>
              </a:solidFill>
              <a:latin typeface="DM Sans"/>
              <a:ea typeface="DM Sans"/>
              <a:cs typeface="DM Sans"/>
              <a:sym typeface="DM Sans"/>
            </a:endParaRPr>
          </a:p>
          <a:p>
            <a:pPr indent="-317500" lvl="1" marL="914400" rtl="0" algn="l">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Graph visualization plugins on Omeka Classic</a:t>
            </a:r>
            <a:endParaRPr>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Conduct usability reviews to validate accessibility requirements</a:t>
            </a:r>
            <a:endParaRPr>
              <a:solidFill>
                <a:schemeClr val="dk1"/>
              </a:solidFill>
              <a:latin typeface="DM Sans"/>
              <a:ea typeface="DM Sans"/>
              <a:cs typeface="DM Sans"/>
              <a:sym typeface="DM Sans"/>
            </a:endParaRPr>
          </a:p>
          <a:p>
            <a:pPr indent="-317500" lvl="1" marL="914400" rtl="0" algn="l">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Web Content Accessibility Guidelines (WCAG)</a:t>
            </a:r>
            <a:endParaRPr>
              <a:solidFill>
                <a:schemeClr val="dk1"/>
              </a:solidFill>
              <a:latin typeface="DM Sans"/>
              <a:ea typeface="DM Sans"/>
              <a:cs typeface="DM Sans"/>
              <a:sym typeface="DM Sans"/>
            </a:endParaRPr>
          </a:p>
          <a:p>
            <a:pPr indent="-317500" lvl="1" marL="914400" rtl="0" algn="l">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Address minor bugs with tab functionality on D3.js visualizations</a:t>
            </a:r>
            <a:endParaRPr>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p:txBody>
      </p:sp>
      <p:pic>
        <p:nvPicPr>
          <p:cNvPr id="627" name="Google Shape;627;p87"/>
          <p:cNvPicPr preferRelativeResize="0"/>
          <p:nvPr/>
        </p:nvPicPr>
        <p:blipFill rotWithShape="1">
          <a:blip r:embed="rId3">
            <a:alphaModFix/>
          </a:blip>
          <a:srcRect b="10440" l="44208" r="1667" t="16395"/>
          <a:stretch/>
        </p:blipFill>
        <p:spPr>
          <a:xfrm>
            <a:off x="5228075" y="486875"/>
            <a:ext cx="3471324" cy="1751950"/>
          </a:xfrm>
          <a:prstGeom prst="rect">
            <a:avLst/>
          </a:prstGeom>
          <a:noFill/>
          <a:ln cap="flat" cmpd="sng" w="19050">
            <a:solidFill>
              <a:schemeClr val="dk1"/>
            </a:solidFill>
            <a:prstDash val="solid"/>
            <a:round/>
            <a:headEnd len="sm" w="sm" type="none"/>
            <a:tailEnd len="sm" w="sm" type="none"/>
          </a:ln>
        </p:spPr>
      </p:pic>
      <p:pic>
        <p:nvPicPr>
          <p:cNvPr id="628" name="Google Shape;628;p87"/>
          <p:cNvPicPr preferRelativeResize="0"/>
          <p:nvPr/>
        </p:nvPicPr>
        <p:blipFill>
          <a:blip r:embed="rId4">
            <a:alphaModFix/>
          </a:blip>
          <a:stretch>
            <a:fillRect/>
          </a:stretch>
        </p:blipFill>
        <p:spPr>
          <a:xfrm>
            <a:off x="5534988" y="2943025"/>
            <a:ext cx="2857500" cy="16383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88"/>
          <p:cNvSpPr txBox="1"/>
          <p:nvPr>
            <p:ph type="title"/>
          </p:nvPr>
        </p:nvSpPr>
        <p:spPr>
          <a:xfrm>
            <a:off x="2563200" y="1387975"/>
            <a:ext cx="40176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sz="3600"/>
              <a:t>Demo</a:t>
            </a:r>
            <a:endParaRPr b="1" sz="3600"/>
          </a:p>
        </p:txBody>
      </p:sp>
      <p:pic>
        <p:nvPicPr>
          <p:cNvPr id="634" name="Google Shape;634;p88"/>
          <p:cNvPicPr preferRelativeResize="0"/>
          <p:nvPr/>
        </p:nvPicPr>
        <p:blipFill>
          <a:blip r:embed="rId3">
            <a:alphaModFix/>
          </a:blip>
          <a:stretch>
            <a:fillRect/>
          </a:stretch>
        </p:blipFill>
        <p:spPr>
          <a:xfrm>
            <a:off x="152400" y="2346025"/>
            <a:ext cx="8839199" cy="1409494"/>
          </a:xfrm>
          <a:prstGeom prst="rect">
            <a:avLst/>
          </a:prstGeom>
          <a:noFill/>
          <a:ln>
            <a:noFill/>
          </a:ln>
        </p:spPr>
      </p:pic>
      <p:sp>
        <p:nvSpPr>
          <p:cNvPr id="635" name="Google Shape;635;p88"/>
          <p:cNvSpPr txBox="1"/>
          <p:nvPr/>
        </p:nvSpPr>
        <p:spPr>
          <a:xfrm>
            <a:off x="2401650" y="4646000"/>
            <a:ext cx="4340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u="sng">
                <a:solidFill>
                  <a:schemeClr val="hlink"/>
                </a:solidFill>
                <a:latin typeface="DM Sans"/>
                <a:ea typeface="DM Sans"/>
                <a:cs typeface="DM Sans"/>
                <a:sym typeface="DM Sans"/>
                <a:hlinkClick r:id="rId4"/>
              </a:rPr>
              <a:t>Alabama Authors Website</a:t>
            </a:r>
            <a:endParaRPr sz="1000">
              <a:solidFill>
                <a:schemeClr val="dk1"/>
              </a:solidFill>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89"/>
          <p:cNvSpPr txBox="1"/>
          <p:nvPr>
            <p:ph idx="1" type="subTitle"/>
          </p:nvPr>
        </p:nvSpPr>
        <p:spPr>
          <a:xfrm>
            <a:off x="5511875" y="2944287"/>
            <a:ext cx="3346200" cy="37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DM Sans"/>
                <a:ea typeface="DM Sans"/>
                <a:cs typeface="DM Sans"/>
                <a:sym typeface="DM Sans"/>
              </a:rPr>
              <a:t>Questions?</a:t>
            </a:r>
            <a:endParaRPr>
              <a:latin typeface="DM Sans"/>
              <a:ea typeface="DM Sans"/>
              <a:cs typeface="DM Sans"/>
              <a:sym typeface="DM Sans"/>
            </a:endParaRPr>
          </a:p>
        </p:txBody>
      </p:sp>
      <p:grpSp>
        <p:nvGrpSpPr>
          <p:cNvPr id="641" name="Google Shape;641;p89"/>
          <p:cNvGrpSpPr/>
          <p:nvPr/>
        </p:nvGrpSpPr>
        <p:grpSpPr>
          <a:xfrm>
            <a:off x="656429" y="1294992"/>
            <a:ext cx="4273645" cy="2553504"/>
            <a:chOff x="4854325" y="1936705"/>
            <a:chExt cx="3569700" cy="2142920"/>
          </a:xfrm>
        </p:grpSpPr>
        <p:sp>
          <p:nvSpPr>
            <p:cNvPr id="642" name="Google Shape;642;p89"/>
            <p:cNvSpPr/>
            <p:nvPr/>
          </p:nvSpPr>
          <p:spPr>
            <a:xfrm>
              <a:off x="5044081" y="1936705"/>
              <a:ext cx="3190200" cy="1990200"/>
            </a:xfrm>
            <a:prstGeom prst="round2SameRect">
              <a:avLst>
                <a:gd fmla="val 5583"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89"/>
            <p:cNvSpPr/>
            <p:nvPr/>
          </p:nvSpPr>
          <p:spPr>
            <a:xfrm rot="10800000">
              <a:off x="4854325" y="3926925"/>
              <a:ext cx="3569700" cy="152700"/>
            </a:xfrm>
            <a:prstGeom prst="round2SameRect">
              <a:avLst>
                <a:gd fmla="val 5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89"/>
            <p:cNvSpPr/>
            <p:nvPr/>
          </p:nvSpPr>
          <p:spPr>
            <a:xfrm>
              <a:off x="6606475" y="2008050"/>
              <a:ext cx="65400" cy="65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45" name="Google Shape;645;p89"/>
          <p:cNvPicPr preferRelativeResize="0"/>
          <p:nvPr/>
        </p:nvPicPr>
        <p:blipFill rotWithShape="1">
          <a:blip r:embed="rId3">
            <a:alphaModFix/>
          </a:blip>
          <a:srcRect b="0" l="1475" r="1475" t="0"/>
          <a:stretch/>
        </p:blipFill>
        <p:spPr>
          <a:xfrm>
            <a:off x="954552" y="1525066"/>
            <a:ext cx="3670200" cy="2052900"/>
          </a:xfrm>
          <a:prstGeom prst="round2SameRect">
            <a:avLst>
              <a:gd fmla="val 5498" name="adj1"/>
              <a:gd fmla="val 0" name="adj2"/>
            </a:avLst>
          </a:prstGeom>
          <a:noFill/>
          <a:ln cap="flat" cmpd="sng" w="9525">
            <a:solidFill>
              <a:srgbClr val="000000"/>
            </a:solidFill>
            <a:prstDash val="solid"/>
            <a:round/>
            <a:headEnd len="sm" w="sm" type="none"/>
            <a:tailEnd len="sm" w="sm" type="none"/>
          </a:ln>
        </p:spPr>
      </p:pic>
      <p:cxnSp>
        <p:nvCxnSpPr>
          <p:cNvPr id="646" name="Google Shape;646;p89"/>
          <p:cNvCxnSpPr/>
          <p:nvPr/>
        </p:nvCxnSpPr>
        <p:spPr>
          <a:xfrm>
            <a:off x="5607225" y="2786694"/>
            <a:ext cx="1976400" cy="0"/>
          </a:xfrm>
          <a:prstGeom prst="straightConnector1">
            <a:avLst/>
          </a:prstGeom>
          <a:noFill/>
          <a:ln cap="flat" cmpd="sng" w="19050">
            <a:solidFill>
              <a:schemeClr val="dk1"/>
            </a:solidFill>
            <a:prstDash val="solid"/>
            <a:round/>
            <a:headEnd len="med" w="med" type="none"/>
            <a:tailEnd len="med" w="med" type="none"/>
          </a:ln>
        </p:spPr>
      </p:cxnSp>
      <p:sp>
        <p:nvSpPr>
          <p:cNvPr id="647" name="Google Shape;647;p89"/>
          <p:cNvSpPr txBox="1"/>
          <p:nvPr>
            <p:ph type="title"/>
          </p:nvPr>
        </p:nvSpPr>
        <p:spPr>
          <a:xfrm>
            <a:off x="5511875" y="1823313"/>
            <a:ext cx="7704000" cy="60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Thank you!</a:t>
            </a:r>
            <a:endParaRPr b="1"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0" name="Shape 180"/>
        <p:cNvGrpSpPr/>
        <p:nvPr/>
      </p:nvGrpSpPr>
      <p:grpSpPr>
        <a:xfrm>
          <a:off x="0" y="0"/>
          <a:ext cx="0" cy="0"/>
          <a:chOff x="0" y="0"/>
          <a:chExt cx="0" cy="0"/>
        </a:xfrm>
      </p:grpSpPr>
      <p:sp>
        <p:nvSpPr>
          <p:cNvPr id="181" name="Google Shape;181;p31"/>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1.1 Chronology Data Visualization </a:t>
            </a:r>
            <a:endParaRPr/>
          </a:p>
          <a:p>
            <a:pPr indent="0" lvl="0" marL="0" rtl="0" algn="l">
              <a:spcBef>
                <a:spcPts val="0"/>
              </a:spcBef>
              <a:spcAft>
                <a:spcPts val="0"/>
              </a:spcAft>
              <a:buNone/>
            </a:pPr>
            <a:r>
              <a:rPr lang="es" sz="2400"/>
              <a:t>Cady Pridgeon</a:t>
            </a:r>
            <a:endParaRPr sz="2400"/>
          </a:p>
        </p:txBody>
      </p:sp>
      <p:sp>
        <p:nvSpPr>
          <p:cNvPr id="182" name="Google Shape;182;p31"/>
          <p:cNvSpPr txBox="1"/>
          <p:nvPr>
            <p:ph idx="1" type="body"/>
          </p:nvPr>
        </p:nvSpPr>
        <p:spPr>
          <a:xfrm>
            <a:off x="975000" y="1714500"/>
            <a:ext cx="7449000" cy="284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Summary</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As a user, I want to be able to see author names, birth years, death years, and image when I hover over or select nodes in order to quickly learn about the author without having to navigate to their details page.</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Description</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Allowing users to see important information at a glance on the visualization supports their exploration and search of authors. It also helps to differentiate nodes within the visualization.</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Status</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Completed</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6" name="Shape 186"/>
        <p:cNvGrpSpPr/>
        <p:nvPr/>
      </p:nvGrpSpPr>
      <p:grpSpPr>
        <a:xfrm>
          <a:off x="0" y="0"/>
          <a:ext cx="0" cy="0"/>
          <a:chOff x="0" y="0"/>
          <a:chExt cx="0" cy="0"/>
        </a:xfrm>
      </p:grpSpPr>
      <p:sp>
        <p:nvSpPr>
          <p:cNvPr id="187" name="Google Shape;187;p32"/>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User Story 1.1 Progress</a:t>
            </a:r>
            <a:endParaRPr/>
          </a:p>
          <a:p>
            <a:pPr indent="0" lvl="0" marL="0" rtl="0" algn="l">
              <a:spcBef>
                <a:spcPts val="0"/>
              </a:spcBef>
              <a:spcAft>
                <a:spcPts val="0"/>
              </a:spcAft>
              <a:buNone/>
            </a:pPr>
            <a:r>
              <a:t/>
            </a:r>
            <a:endParaRPr sz="2400"/>
          </a:p>
        </p:txBody>
      </p:sp>
      <p:sp>
        <p:nvSpPr>
          <p:cNvPr id="188" name="Google Shape;188;p32"/>
          <p:cNvSpPr txBox="1"/>
          <p:nvPr/>
        </p:nvSpPr>
        <p:spPr>
          <a:xfrm>
            <a:off x="1352825" y="2258850"/>
            <a:ext cx="4625700" cy="170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a:ea typeface="Nunito"/>
              <a:cs typeface="Nunito"/>
              <a:sym typeface="Nunito"/>
            </a:endParaRPr>
          </a:p>
        </p:txBody>
      </p:sp>
      <p:sp>
        <p:nvSpPr>
          <p:cNvPr id="189" name="Google Shape;189;p32"/>
          <p:cNvSpPr txBox="1"/>
          <p:nvPr/>
        </p:nvSpPr>
        <p:spPr>
          <a:xfrm>
            <a:off x="2531712" y="4370500"/>
            <a:ext cx="4080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D3.js chronology</a:t>
            </a:r>
            <a:endParaRPr sz="1000">
              <a:solidFill>
                <a:schemeClr val="dk1"/>
              </a:solidFill>
              <a:latin typeface="DM Sans"/>
              <a:ea typeface="DM Sans"/>
              <a:cs typeface="DM Sans"/>
              <a:sym typeface="DM Sans"/>
            </a:endParaRPr>
          </a:p>
        </p:txBody>
      </p:sp>
      <p:pic>
        <p:nvPicPr>
          <p:cNvPr id="190" name="Google Shape;190;p32"/>
          <p:cNvPicPr preferRelativeResize="0"/>
          <p:nvPr/>
        </p:nvPicPr>
        <p:blipFill>
          <a:blip r:embed="rId3">
            <a:alphaModFix/>
          </a:blip>
          <a:stretch>
            <a:fillRect/>
          </a:stretch>
        </p:blipFill>
        <p:spPr>
          <a:xfrm>
            <a:off x="1692000" y="1260092"/>
            <a:ext cx="5760000" cy="3110401"/>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4" name="Shape 194"/>
        <p:cNvGrpSpPr/>
        <p:nvPr/>
      </p:nvGrpSpPr>
      <p:grpSpPr>
        <a:xfrm>
          <a:off x="0" y="0"/>
          <a:ext cx="0" cy="0"/>
          <a:chOff x="0" y="0"/>
          <a:chExt cx="0" cy="0"/>
        </a:xfrm>
      </p:grpSpPr>
      <p:sp>
        <p:nvSpPr>
          <p:cNvPr id="195" name="Google Shape;195;p33"/>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1.2 Chronology Data Visualization </a:t>
            </a:r>
            <a:endParaRPr/>
          </a:p>
          <a:p>
            <a:pPr indent="0" lvl="0" marL="0" rtl="0" algn="l">
              <a:spcBef>
                <a:spcPts val="0"/>
              </a:spcBef>
              <a:spcAft>
                <a:spcPts val="0"/>
              </a:spcAft>
              <a:buNone/>
            </a:pPr>
            <a:r>
              <a:rPr lang="es" sz="2400"/>
              <a:t>Cady Pridgeon</a:t>
            </a:r>
            <a:endParaRPr sz="2400"/>
          </a:p>
        </p:txBody>
      </p:sp>
      <p:sp>
        <p:nvSpPr>
          <p:cNvPr id="196" name="Google Shape;196;p33"/>
          <p:cNvSpPr txBox="1"/>
          <p:nvPr>
            <p:ph idx="1" type="body"/>
          </p:nvPr>
        </p:nvSpPr>
        <p:spPr>
          <a:xfrm>
            <a:off x="975000" y="1714500"/>
            <a:ext cx="7449000" cy="284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Summary</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As a user, I want to be able to interact with author nodes on the visualization to access their details page, allowing me to quickly learn more about authors directly from the chronology.</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Description</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There are detailed pages for each author in the database, so it would support research and education about authors by permitting users to access these informative pages straight from a visualization.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Status</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Completed</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inimalist Slides for meeting by Slidesgo">
  <a:themeElements>
    <a:clrScheme name="Simple Light">
      <a:dk1>
        <a:srgbClr val="3F4252"/>
      </a:dk1>
      <a:lt1>
        <a:srgbClr val="F5F5F5"/>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3F425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